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4" r:id="rId3"/>
    <p:sldId id="268" r:id="rId4"/>
    <p:sldId id="257" r:id="rId5"/>
    <p:sldId id="258" r:id="rId6"/>
    <p:sldId id="259" r:id="rId7"/>
    <p:sldId id="260" r:id="rId8"/>
    <p:sldId id="261" r:id="rId9"/>
    <p:sldId id="265" r:id="rId10"/>
    <p:sldId id="290" r:id="rId11"/>
    <p:sldId id="262" r:id="rId12"/>
    <p:sldId id="263" r:id="rId13"/>
    <p:sldId id="264" r:id="rId14"/>
    <p:sldId id="283" r:id="rId15"/>
    <p:sldId id="289" r:id="rId16"/>
    <p:sldId id="266" r:id="rId17"/>
    <p:sldId id="267" r:id="rId18"/>
    <p:sldId id="269" r:id="rId19"/>
    <p:sldId id="288" r:id="rId20"/>
    <p:sldId id="272" r:id="rId21"/>
    <p:sldId id="271" r:id="rId22"/>
    <p:sldId id="273" r:id="rId23"/>
    <p:sldId id="287" r:id="rId24"/>
    <p:sldId id="270" r:id="rId25"/>
    <p:sldId id="274" r:id="rId26"/>
    <p:sldId id="275" r:id="rId27"/>
    <p:sldId id="276" r:id="rId28"/>
    <p:sldId id="277" r:id="rId29"/>
    <p:sldId id="278" r:id="rId30"/>
    <p:sldId id="286" r:id="rId31"/>
    <p:sldId id="279" r:id="rId32"/>
    <p:sldId id="281" r:id="rId33"/>
    <p:sldId id="280" r:id="rId34"/>
    <p:sldId id="282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EE5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99750">
              <a:srgbClr val="0090D8"/>
            </a:gs>
            <a:gs pos="84000">
              <a:srgbClr val="0070C0"/>
            </a:gs>
            <a:gs pos="67000">
              <a:srgbClr val="0B6EE5"/>
            </a:gs>
            <a:gs pos="1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anrosenkreuz.org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4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0F8AC3D4-01AA-4397-A758-FA81D7FB8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153891" cy="161266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pt-PT" sz="4800" b="1" dirty="0">
                <a:latin typeface="Calligraphic" pitchFamily="2" charset="0"/>
              </a:rPr>
              <a:t>MAX HEINDEL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C61855-1E45-4D16-95C5-B4D587D6F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0285" y="5119343"/>
            <a:ext cx="6801612" cy="1239894"/>
          </a:xfrm>
        </p:spPr>
        <p:txBody>
          <a:bodyPr>
            <a:normAutofit/>
          </a:bodyPr>
          <a:lstStyle/>
          <a:p>
            <a:r>
              <a:rPr lang="pt-PT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Vida e Obra </a:t>
            </a:r>
          </a:p>
        </p:txBody>
      </p:sp>
    </p:spTree>
    <p:extLst>
      <p:ext uri="{BB962C8B-B14F-4D97-AF65-F5344CB8AC3E}">
        <p14:creationId xmlns:p14="http://schemas.microsoft.com/office/powerpoint/2010/main" val="366320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244AB0A7-E282-4C81-9CA7-1DA7CDE7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6547"/>
            <a:ext cx="7729728" cy="797606"/>
          </a:xfrm>
        </p:spPr>
        <p:txBody>
          <a:bodyPr>
            <a:normAutofit fontScale="90000"/>
          </a:bodyPr>
          <a:lstStyle/>
          <a:p>
            <a:r>
              <a:rPr lang="pt-PT" dirty="0"/>
              <a:t>SEGUNDO MOMENTO MUSICAL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A54B3A-0D12-45AA-A56E-8E7868ED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163782"/>
            <a:ext cx="7729728" cy="5419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i="1" dirty="0"/>
              <a:t>ADAGIO, </a:t>
            </a:r>
            <a:r>
              <a:rPr lang="pt-PT" sz="2000" b="1" i="1" dirty="0" err="1"/>
              <a:t>From</a:t>
            </a:r>
            <a:r>
              <a:rPr lang="pt-PT" sz="2000" b="1" i="1" dirty="0"/>
              <a:t> SONATA PATHÉTIQUE</a:t>
            </a:r>
          </a:p>
          <a:p>
            <a:pPr marL="0" indent="0" algn="ctr">
              <a:buNone/>
            </a:pPr>
            <a:r>
              <a:rPr lang="pt-PT" sz="2000" b="1" i="1" dirty="0"/>
              <a:t>(</a:t>
            </a:r>
            <a:r>
              <a:rPr lang="pt-PT" sz="2000" b="1" i="1" dirty="0" err="1"/>
              <a:t>Ludwing</a:t>
            </a:r>
            <a:r>
              <a:rPr lang="pt-PT" sz="2000" b="1" i="1" dirty="0"/>
              <a:t> Van Beethoven)</a:t>
            </a:r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r>
              <a:rPr lang="pt-PT" dirty="0" err="1"/>
              <a:t>rranjo</a:t>
            </a:r>
            <a:r>
              <a:rPr lang="pt-PT" dirty="0"/>
              <a:t> para Flauta Transversal e Guitarra , Por Duo Em Sol Maior </a:t>
            </a:r>
          </a:p>
        </p:txBody>
      </p:sp>
    </p:spTree>
    <p:extLst>
      <p:ext uri="{BB962C8B-B14F-4D97-AF65-F5344CB8AC3E}">
        <p14:creationId xmlns:p14="http://schemas.microsoft.com/office/powerpoint/2010/main" val="407914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EA65B258-9B6B-401F-B58B-2D70AD3A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364" y="1938529"/>
            <a:ext cx="4270248" cy="512063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Glasgow, Escócia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A21E64EC-4608-43DD-A186-D63E4B6F2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1648" y="2860617"/>
            <a:ext cx="5498592" cy="3440430"/>
          </a:xfrm>
        </p:spPr>
      </p:pic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0987337-2B24-409F-94E6-E6595571E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3595" y="1865376"/>
            <a:ext cx="4270248" cy="585216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Liverpool, Inglaterra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F014438-D8EB-40DF-BC67-1FEB08A1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5488"/>
            <a:ext cx="7729728" cy="475488"/>
          </a:xfrm>
        </p:spPr>
        <p:txBody>
          <a:bodyPr>
            <a:normAutofit fontScale="90000"/>
          </a:bodyPr>
          <a:lstStyle/>
          <a:p>
            <a:r>
              <a:rPr lang="pt-PT" dirty="0"/>
              <a:t>ENCONTROS E DESENCONTROS </a:t>
            </a:r>
          </a:p>
        </p:txBody>
      </p:sp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28A18502-0BFF-4FA0-B5AF-B41E198F39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74079" y="2860617"/>
            <a:ext cx="5669279" cy="3440430"/>
          </a:xfrm>
        </p:spPr>
      </p:pic>
    </p:spTree>
    <p:extLst>
      <p:ext uri="{BB962C8B-B14F-4D97-AF65-F5344CB8AC3E}">
        <p14:creationId xmlns:p14="http://schemas.microsoft.com/office/powerpoint/2010/main" val="12830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D5BC2-30BA-43AA-8DEB-9E85EA0E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" y="97536"/>
            <a:ext cx="5669280" cy="560832"/>
          </a:xfrm>
        </p:spPr>
        <p:txBody>
          <a:bodyPr/>
          <a:lstStyle/>
          <a:p>
            <a:r>
              <a:rPr lang="pt-PT" dirty="0"/>
              <a:t>ENCONTROS E DESENCONTROS </a:t>
            </a: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2FA70345-7C24-4F00-83C9-371DCE550A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0" t="-7967" r="-100" b="26530"/>
          <a:stretch/>
        </p:blipFill>
        <p:spPr>
          <a:xfrm>
            <a:off x="6095999" y="-743712"/>
            <a:ext cx="6102097" cy="7601712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D0060FD-C03D-451D-BC47-29E368AFC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184" y="804672"/>
            <a:ext cx="5401056" cy="5864352"/>
          </a:xfrm>
        </p:spPr>
        <p:txBody>
          <a:bodyPr>
            <a:noAutofit/>
          </a:bodyPr>
          <a:lstStyle/>
          <a:p>
            <a:pPr algn="l"/>
            <a:r>
              <a:rPr lang="pt-PT" sz="1600" dirty="0"/>
              <a:t>1886 - Nasce  a primeira filha do casal Carl e Catherine,  </a:t>
            </a:r>
            <a:r>
              <a:rPr lang="pt-PT" sz="1600" dirty="0" err="1"/>
              <a:t>Wilhelmina</a:t>
            </a:r>
            <a:r>
              <a:rPr lang="pt-PT" sz="1600" dirty="0"/>
              <a:t>. Carl torna-se  oficial  da Marinha Mercante.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1888 - Nasce a segunda filha do casal , </a:t>
            </a:r>
            <a:r>
              <a:rPr lang="pt-PT" sz="1600" dirty="0" err="1"/>
              <a:t>Louise</a:t>
            </a:r>
            <a:r>
              <a:rPr lang="pt-PT" sz="1600" dirty="0"/>
              <a:t>.</a:t>
            </a:r>
          </a:p>
          <a:p>
            <a:pPr algn="l"/>
            <a:r>
              <a:rPr lang="pt-PT" sz="1600" dirty="0"/>
              <a:t>O casal e as filhas mudam-se  para Copenhaga, onde alcança sucesso económico quando se associa ao seu irmão numa pequena empresa de importação e exportação.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1889 - Nasce a terceira filha de Carl e Catherine,  </a:t>
            </a:r>
            <a:r>
              <a:rPr lang="pt-PT" sz="1600" dirty="0" err="1"/>
              <a:t>Nellie</a:t>
            </a:r>
            <a:r>
              <a:rPr lang="pt-PT" sz="1600" dirty="0"/>
              <a:t>.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1891 - Nasce Frank, quarto filho do casal e o único rapaz. 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1896 – Sensivelmente por volta deste ano o casal separa-se,  Catherine abandona o lar, e  Carl emigra sozinho  para os  E.U.A. , mudando o  seu  nome para Max </a:t>
            </a:r>
            <a:r>
              <a:rPr lang="pt-PT" sz="1600" dirty="0" err="1"/>
              <a:t>Heindel</a:t>
            </a:r>
            <a:r>
              <a:rPr lang="pt-PT" sz="1600" dirty="0"/>
              <a:t>.</a:t>
            </a:r>
          </a:p>
          <a:p>
            <a:pPr algn="l"/>
            <a:r>
              <a:rPr lang="pt-PT" sz="1600" dirty="0"/>
              <a:t>Os filhos do casal ficam com a mãe de Carl.</a:t>
            </a:r>
          </a:p>
          <a:p>
            <a:pPr algn="l"/>
            <a:r>
              <a:rPr lang="pt-PT" sz="1800" dirty="0">
                <a:solidFill>
                  <a:schemeClr val="tx1"/>
                </a:solidFill>
              </a:rPr>
              <a:t>Imagem: Copenhaga, Dinamarca </a:t>
            </a:r>
          </a:p>
        </p:txBody>
      </p:sp>
    </p:spTree>
    <p:extLst>
      <p:ext uri="{BB962C8B-B14F-4D97-AF65-F5344CB8AC3E}">
        <p14:creationId xmlns:p14="http://schemas.microsoft.com/office/powerpoint/2010/main" val="339435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9E1BE-6222-46D6-A72F-92612647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" y="40955"/>
            <a:ext cx="5896494" cy="532623"/>
          </a:xfrm>
        </p:spPr>
        <p:txBody>
          <a:bodyPr/>
          <a:lstStyle/>
          <a:p>
            <a:r>
              <a:rPr lang="pt-PT" dirty="0"/>
              <a:t>ENCONTROS E DESENCONTROS </a:t>
            </a:r>
          </a:p>
        </p:txBody>
      </p:sp>
      <p:pic>
        <p:nvPicPr>
          <p:cNvPr id="10" name="Marcador de Posição da Imagem 9">
            <a:extLst>
              <a:ext uri="{FF2B5EF4-FFF2-40B4-BE49-F238E27FC236}">
                <a16:creationId xmlns:a16="http://schemas.microsoft.com/office/drawing/2014/main" id="{B0E0A65B-3A89-4C10-A745-08472F6960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961" t="1" r="28324" b="1818"/>
          <a:stretch/>
        </p:blipFill>
        <p:spPr>
          <a:xfrm>
            <a:off x="5996246" y="0"/>
            <a:ext cx="6195754" cy="6858000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12427C8-5386-4303-BADC-B1A2BC73B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764771"/>
            <a:ext cx="5996245" cy="5968538"/>
          </a:xfrm>
        </p:spPr>
        <p:txBody>
          <a:bodyPr>
            <a:noAutofit/>
          </a:bodyPr>
          <a:lstStyle/>
          <a:p>
            <a:pPr algn="l"/>
            <a:r>
              <a:rPr lang="pt-PT" sz="1600" dirty="0"/>
              <a:t>1897 – Após ter encontrado trabalho como Engenheiro numa fábrica de cerveja, nos subúrbios de Boston, onde passou  também a residir,  Max </a:t>
            </a:r>
            <a:r>
              <a:rPr lang="pt-PT" sz="1600" dirty="0" err="1"/>
              <a:t>Heindel</a:t>
            </a:r>
            <a:r>
              <a:rPr lang="pt-PT" sz="1600" dirty="0"/>
              <a:t> casa-se pela segunda vez com uma mulher dinamarquesa, </a:t>
            </a:r>
            <a:r>
              <a:rPr lang="pt-PT" sz="1600" dirty="0" err="1"/>
              <a:t>Mrs</a:t>
            </a:r>
            <a:r>
              <a:rPr lang="pt-PT" sz="1600" dirty="0"/>
              <a:t> Petersen, também ela com três filhas e um filho.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1898 – Os quatro filhos de Max </a:t>
            </a:r>
            <a:r>
              <a:rPr lang="pt-PT" sz="1600" dirty="0" err="1"/>
              <a:t>Heindel</a:t>
            </a:r>
            <a:r>
              <a:rPr lang="pt-PT" sz="1600" dirty="0"/>
              <a:t> embarcaram num vapor chamado </a:t>
            </a:r>
            <a:r>
              <a:rPr lang="pt-PT" sz="1600" dirty="0" err="1"/>
              <a:t>S.S."Island</a:t>
            </a:r>
            <a:r>
              <a:rPr lang="pt-PT" sz="1600" dirty="0"/>
              <a:t>" para Nova York, ao seu encontro. </a:t>
            </a:r>
          </a:p>
          <a:p>
            <a:pPr algn="l"/>
            <a:r>
              <a:rPr lang="pt-PT" sz="1600" dirty="0"/>
              <a:t>O segundo casamento não correspondeu às suas expetativas e o casal divorciou-se. </a:t>
            </a:r>
            <a:r>
              <a:rPr lang="pt-PT" sz="1600" dirty="0" err="1"/>
              <a:t>Heindel</a:t>
            </a:r>
            <a:r>
              <a:rPr lang="pt-PT" sz="1600" dirty="0"/>
              <a:t> e seus quatro filhos estabeleceram </a:t>
            </a:r>
            <a:r>
              <a:rPr lang="pt-PT" sz="1600" dirty="0" err="1"/>
              <a:t>residencia</a:t>
            </a:r>
            <a:r>
              <a:rPr lang="pt-PT" sz="1600" dirty="0"/>
              <a:t> em </a:t>
            </a:r>
            <a:r>
              <a:rPr lang="pt-PT" sz="1600" dirty="0" err="1"/>
              <a:t>Roxbury</a:t>
            </a:r>
            <a:r>
              <a:rPr lang="pt-PT" sz="1600" dirty="0"/>
              <a:t>, um subúrbio ao sul de Boston, onde viveram cerca de cinco anos.</a:t>
            </a:r>
          </a:p>
          <a:p>
            <a:pPr algn="l"/>
            <a:r>
              <a:rPr lang="pt-PT" sz="1600" dirty="0" err="1"/>
              <a:t>Heindel</a:t>
            </a:r>
            <a:r>
              <a:rPr lang="pt-PT" sz="1600" dirty="0"/>
              <a:t> terá trabalhado por um tempo como bombeiro e engenheiro num navio movido a vapor chamado Great </a:t>
            </a:r>
            <a:r>
              <a:rPr lang="pt-PT" sz="1600" dirty="0" err="1"/>
              <a:t>Lake</a:t>
            </a:r>
            <a:r>
              <a:rPr lang="pt-PT" sz="1600" dirty="0"/>
              <a:t>. </a:t>
            </a:r>
          </a:p>
          <a:p>
            <a:pPr algn="l"/>
            <a:r>
              <a:rPr lang="pt-PT" sz="1600" dirty="0"/>
              <a:t>O seu último navio naufragou, porém foi capaz de nadar até encontrar terra firme.  Após tal incidente cessou o seu trabalho marítimo e passou a trabalhar como engenheiro consultor em aquecimento e refrigeração. </a:t>
            </a:r>
          </a:p>
          <a:p>
            <a:pPr algn="l"/>
            <a:r>
              <a:rPr lang="pt-PT" sz="1800" dirty="0">
                <a:solidFill>
                  <a:schemeClr val="tx1"/>
                </a:solidFill>
              </a:rPr>
              <a:t>Imagem: Great </a:t>
            </a:r>
            <a:r>
              <a:rPr lang="pt-PT" sz="1800" dirty="0" err="1">
                <a:solidFill>
                  <a:schemeClr val="tx1"/>
                </a:solidFill>
              </a:rPr>
              <a:t>Lake</a:t>
            </a:r>
            <a:r>
              <a:rPr lang="pt-PT" sz="1800" dirty="0">
                <a:solidFill>
                  <a:schemeClr val="tx1"/>
                </a:solidFill>
              </a:rPr>
              <a:t> </a:t>
            </a:r>
            <a:r>
              <a:rPr lang="pt-PT" sz="1800" dirty="0" err="1">
                <a:solidFill>
                  <a:schemeClr val="tx1"/>
                </a:solidFill>
              </a:rPr>
              <a:t>Steamer</a:t>
            </a:r>
            <a:r>
              <a:rPr lang="pt-PT" sz="1800" dirty="0">
                <a:solidFill>
                  <a:schemeClr val="tx1"/>
                </a:solidFill>
              </a:rPr>
              <a:t>, o navio onde fez a sua última viagem marítima</a:t>
            </a:r>
          </a:p>
          <a:p>
            <a:pPr algn="l"/>
            <a:r>
              <a:rPr lang="pt-PT" sz="1600" dirty="0"/>
              <a:t> </a:t>
            </a:r>
          </a:p>
          <a:p>
            <a:pPr algn="l"/>
            <a:r>
              <a:rPr lang="pt-P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61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4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99750">
              <a:srgbClr val="0090D8"/>
            </a:gs>
            <a:gs pos="98000">
              <a:srgbClr val="0070C0"/>
            </a:gs>
            <a:gs pos="100000">
              <a:srgbClr val="0B6EE5"/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2C48E-12F3-41F3-9721-53C87F1A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233923"/>
            <a:ext cx="11654445" cy="570749"/>
          </a:xfrm>
        </p:spPr>
        <p:txBody>
          <a:bodyPr>
            <a:normAutofit fontScale="90000"/>
          </a:bodyPr>
          <a:lstStyle/>
          <a:p>
            <a:r>
              <a:rPr lang="pt-PT" dirty="0"/>
              <a:t>Porque escolheu o nome de </a:t>
            </a:r>
            <a:r>
              <a:rPr lang="pt-PT" dirty="0" err="1"/>
              <a:t>max</a:t>
            </a:r>
            <a:r>
              <a:rPr lang="pt-PT" dirty="0"/>
              <a:t> </a:t>
            </a:r>
            <a:r>
              <a:rPr lang="pt-PT" dirty="0" err="1"/>
              <a:t>heindel</a:t>
            </a:r>
            <a:r>
              <a:rPr lang="pt-PT" dirty="0"/>
              <a:t>?...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2E6049-4C26-4448-A01A-2B02E11AE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306" y="947650"/>
            <a:ext cx="5320146" cy="5602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dirty="0"/>
              <a:t>KARL (CARL) LUDWIG VON GRASSHOFF encontrou em HEIMDALL o simbolismo que convinha à realização do seu Ideal, e então, ao iniciar sua nova fase evolutiva, adotou o nome desta divindade, alterando um pouco a sua construção, transformando o M em N , o A em E </a:t>
            </a:r>
            <a:r>
              <a:rPr lang="pt-PT" sz="2000" dirty="0" err="1"/>
              <a:t>e</a:t>
            </a:r>
            <a:r>
              <a:rPr lang="pt-PT" sz="2000" dirty="0"/>
              <a:t> suprimindo um dos L finais, passando a chamar-se e a assinar suas obras com um novo nome: MAX HEINDEL.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>
                <a:solidFill>
                  <a:schemeClr val="bg1"/>
                </a:solidFill>
              </a:rPr>
              <a:t>Era seu íntimo desejo tornar-se o mais sensível possível ao Poder Divino, a fim de obter sabedoria espiritual e terrena que pudesse partilhar com todos os seres humanos que estivessem necessitados deste Saber para avançar na sua ascensão espiritual, e em verdade realizar a sua mais cara aspiração.</a:t>
            </a:r>
          </a:p>
          <a:p>
            <a:pPr marL="0" indent="0">
              <a:buNone/>
            </a:pPr>
            <a:endParaRPr lang="pt-P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PT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C8CA3B1-64D3-461B-B690-286F65D7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382" y="947651"/>
            <a:ext cx="6134794" cy="560277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PT" sz="2000" dirty="0"/>
              <a:t>Max </a:t>
            </a:r>
            <a:r>
              <a:rPr lang="pt-PT" sz="2000" dirty="0" err="1"/>
              <a:t>Heindel</a:t>
            </a:r>
            <a:r>
              <a:rPr lang="pt-PT" sz="2000" dirty="0"/>
              <a:t> teria abandonado seu nome de batismo – KARL (CARL) LUDWIG VON GRASSHOFF,  e adotado o simbólico nome de MAX HEINDEL , por inspiração superior  pois o simbolismo deste novo nome convergia com as suas aspirações espirituais.</a:t>
            </a:r>
          </a:p>
          <a:p>
            <a:pPr algn="l"/>
            <a:endParaRPr lang="pt-PT" sz="1800" dirty="0"/>
          </a:p>
          <a:p>
            <a:pPr algn="l"/>
            <a:r>
              <a:rPr lang="pt-PT" sz="1800" dirty="0" err="1">
                <a:solidFill>
                  <a:schemeClr val="tx1"/>
                </a:solidFill>
              </a:rPr>
              <a:t>Odin</a:t>
            </a:r>
            <a:r>
              <a:rPr lang="pt-PT" sz="1800" dirty="0">
                <a:solidFill>
                  <a:schemeClr val="tx1"/>
                </a:solidFill>
              </a:rPr>
              <a:t> ( ou </a:t>
            </a:r>
            <a:r>
              <a:rPr lang="pt-PT" sz="1800" dirty="0" err="1">
                <a:solidFill>
                  <a:schemeClr val="tx1"/>
                </a:solidFill>
              </a:rPr>
              <a:t>Wotan</a:t>
            </a:r>
            <a:r>
              <a:rPr lang="pt-PT" sz="1800" dirty="0">
                <a:solidFill>
                  <a:schemeClr val="tx1"/>
                </a:solidFill>
              </a:rPr>
              <a:t>), o supremo deus dos antigos povos escandinavos, exerceu uma notável influência na cultura dinamarquesa.  Segundo  H. R. </a:t>
            </a:r>
            <a:r>
              <a:rPr lang="pt-PT" sz="1800" dirty="0" err="1">
                <a:solidFill>
                  <a:schemeClr val="tx1"/>
                </a:solidFill>
              </a:rPr>
              <a:t>Ellis</a:t>
            </a:r>
            <a:r>
              <a:rPr lang="pt-PT" sz="1800" dirty="0">
                <a:solidFill>
                  <a:schemeClr val="tx1"/>
                </a:solidFill>
              </a:rPr>
              <a:t> Davidson , “depois dos grandes deuses ( </a:t>
            </a:r>
            <a:r>
              <a:rPr lang="pt-PT" sz="1800" dirty="0" err="1">
                <a:solidFill>
                  <a:schemeClr val="tx1"/>
                </a:solidFill>
              </a:rPr>
              <a:t>Odin</a:t>
            </a:r>
            <a:r>
              <a:rPr lang="pt-PT" sz="1800" dirty="0">
                <a:solidFill>
                  <a:schemeClr val="tx1"/>
                </a:solidFill>
              </a:rPr>
              <a:t>, </a:t>
            </a:r>
            <a:r>
              <a:rPr lang="pt-PT" sz="1800" dirty="0" err="1">
                <a:solidFill>
                  <a:schemeClr val="tx1"/>
                </a:solidFill>
              </a:rPr>
              <a:t>Tyr</a:t>
            </a:r>
            <a:r>
              <a:rPr lang="pt-PT" sz="1800" dirty="0">
                <a:solidFill>
                  <a:schemeClr val="tx1"/>
                </a:solidFill>
              </a:rPr>
              <a:t>, </a:t>
            </a:r>
            <a:r>
              <a:rPr lang="pt-PT" sz="1800" dirty="0" err="1">
                <a:solidFill>
                  <a:schemeClr val="tx1"/>
                </a:solidFill>
              </a:rPr>
              <a:t>Thor</a:t>
            </a:r>
            <a:r>
              <a:rPr lang="pt-PT" sz="1800" dirty="0">
                <a:solidFill>
                  <a:schemeClr val="tx1"/>
                </a:solidFill>
              </a:rPr>
              <a:t>, </a:t>
            </a:r>
            <a:r>
              <a:rPr lang="pt-PT" sz="1800" dirty="0" err="1">
                <a:solidFill>
                  <a:schemeClr val="tx1"/>
                </a:solidFill>
              </a:rPr>
              <a:t>Freya</a:t>
            </a:r>
            <a:r>
              <a:rPr lang="pt-PT" sz="1800" dirty="0">
                <a:solidFill>
                  <a:schemeClr val="tx1"/>
                </a:solidFill>
              </a:rPr>
              <a:t> e </a:t>
            </a:r>
            <a:r>
              <a:rPr lang="pt-PT" sz="1800" dirty="0" err="1">
                <a:solidFill>
                  <a:schemeClr val="tx1"/>
                </a:solidFill>
              </a:rPr>
              <a:t>Loki</a:t>
            </a:r>
            <a:r>
              <a:rPr lang="pt-PT" sz="1800" dirty="0">
                <a:solidFill>
                  <a:schemeClr val="tx1"/>
                </a:solidFill>
              </a:rPr>
              <a:t>), a figura de entre os habitantes de </a:t>
            </a:r>
            <a:r>
              <a:rPr lang="pt-PT" sz="1800" dirty="0" err="1">
                <a:solidFill>
                  <a:schemeClr val="tx1"/>
                </a:solidFill>
              </a:rPr>
              <a:t>Asgard</a:t>
            </a:r>
            <a:r>
              <a:rPr lang="pt-PT" sz="1800" dirty="0">
                <a:solidFill>
                  <a:schemeClr val="tx1"/>
                </a:solidFill>
              </a:rPr>
              <a:t> que desperta uma maior impressão no leitor dos mitos nórdicos é HEIMDALL, O deus branco. Conta-se que está sentado ao lado da ponte do arco-íris a guardar a porta dos deuses dos assaltos dos gigantes e dos monstros. Permanece de vigia incansavelmente, uma vez que necessitava dormir menos do que um pássaro, e o seu ouvido é tão aguçado que consegue </a:t>
            </a:r>
            <a:r>
              <a:rPr lang="pt-PT" sz="1800" dirty="0" err="1">
                <a:solidFill>
                  <a:schemeClr val="tx1"/>
                </a:solidFill>
              </a:rPr>
              <a:t>detectar</a:t>
            </a:r>
            <a:r>
              <a:rPr lang="pt-PT" sz="1800" dirty="0">
                <a:solidFill>
                  <a:schemeClr val="tx1"/>
                </a:solidFill>
              </a:rPr>
              <a:t> o som da erva a crescer na terra, ou da lã a desenvolver-se no lombo do carneiro. HEIMDALL traz consigo um chifre com que avisará os deuses  quando o </a:t>
            </a:r>
            <a:r>
              <a:rPr lang="pt-PT" sz="1800" dirty="0" err="1">
                <a:solidFill>
                  <a:schemeClr val="tx1"/>
                </a:solidFill>
              </a:rPr>
              <a:t>Ragnarok</a:t>
            </a:r>
            <a:r>
              <a:rPr lang="pt-PT" sz="1800" dirty="0">
                <a:solidFill>
                  <a:schemeClr val="tx1"/>
                </a:solidFill>
              </a:rPr>
              <a:t>  estiver iminente; soprando nesse chifre produz um som tão poderoso que é ouvido em todos os mundos”.</a:t>
            </a:r>
          </a:p>
        </p:txBody>
      </p:sp>
    </p:spTree>
    <p:extLst>
      <p:ext uri="{BB962C8B-B14F-4D97-AF65-F5344CB8AC3E}">
        <p14:creationId xmlns:p14="http://schemas.microsoft.com/office/powerpoint/2010/main" val="89433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617A257E-157C-4425-8262-31BB31C7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9629"/>
            <a:ext cx="7729728" cy="814647"/>
          </a:xfrm>
        </p:spPr>
        <p:txBody>
          <a:bodyPr>
            <a:normAutofit fontScale="90000"/>
          </a:bodyPr>
          <a:lstStyle/>
          <a:p>
            <a:r>
              <a:rPr lang="pt-PT" dirty="0"/>
              <a:t>TERCEIRO MOMENTO MUSICAL 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4DC3D6-01E2-48C5-9DA9-9A0E4F041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180408"/>
            <a:ext cx="7729728" cy="5403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i="1" dirty="0"/>
              <a:t>INTI </a:t>
            </a:r>
          </a:p>
          <a:p>
            <a:pPr marL="0" indent="0" algn="ctr">
              <a:buNone/>
            </a:pPr>
            <a:r>
              <a:rPr lang="pt-PT" sz="2000" b="1" i="1" dirty="0"/>
              <a:t>Por Duo Em Sol Maior </a:t>
            </a:r>
          </a:p>
        </p:txBody>
      </p:sp>
    </p:spTree>
    <p:extLst>
      <p:ext uri="{BB962C8B-B14F-4D97-AF65-F5344CB8AC3E}">
        <p14:creationId xmlns:p14="http://schemas.microsoft.com/office/powerpoint/2010/main" val="192924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636FA-22B2-439B-803F-85938B54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7" y="93485"/>
            <a:ext cx="5935287" cy="870791"/>
          </a:xfrm>
        </p:spPr>
        <p:txBody>
          <a:bodyPr>
            <a:normAutofit fontScale="90000"/>
          </a:bodyPr>
          <a:lstStyle/>
          <a:p>
            <a:r>
              <a:rPr lang="pt-PT" dirty="0"/>
              <a:t>Preparação e trabalho para o campo oculto 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90B4033A-45B9-4ACE-A120-9EF9E7840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050" y="93485"/>
            <a:ext cx="5586153" cy="6639823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8A56671-EFA3-41D1-AAA9-E129B409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7" y="1097279"/>
            <a:ext cx="5785659" cy="5636029"/>
          </a:xfrm>
        </p:spPr>
        <p:txBody>
          <a:bodyPr>
            <a:normAutofit/>
          </a:bodyPr>
          <a:lstStyle/>
          <a:p>
            <a:pPr algn="l"/>
            <a:r>
              <a:rPr lang="pt-PT" sz="1800" dirty="0"/>
              <a:t>1903 – </a:t>
            </a:r>
            <a:r>
              <a:rPr lang="pt-PT" sz="1800" dirty="0" err="1"/>
              <a:t>Heindel</a:t>
            </a:r>
            <a:r>
              <a:rPr lang="pt-PT" sz="1800" dirty="0"/>
              <a:t> viaja para a Califórnia, para tentar a sua sorte por lá. </a:t>
            </a:r>
          </a:p>
          <a:p>
            <a:pPr algn="l"/>
            <a:r>
              <a:rPr lang="pt-PT" sz="1800" dirty="0"/>
              <a:t>Foram tempos complicados, novamente, na vida de </a:t>
            </a:r>
            <a:r>
              <a:rPr lang="pt-PT" sz="1800" dirty="0" err="1"/>
              <a:t>Heindel</a:t>
            </a:r>
            <a:r>
              <a:rPr lang="pt-PT" sz="1800" dirty="0"/>
              <a:t>, tendo passado por privações e mesmo fome. </a:t>
            </a:r>
          </a:p>
          <a:p>
            <a:pPr algn="l"/>
            <a:r>
              <a:rPr lang="pt-PT" sz="1800" dirty="0"/>
              <a:t>Associa-se à Sociedade Teosófica.</a:t>
            </a:r>
          </a:p>
          <a:p>
            <a:pPr algn="l"/>
            <a:r>
              <a:rPr lang="pt-PT" sz="1800" dirty="0"/>
              <a:t>Torna-se vegetariano.</a:t>
            </a:r>
          </a:p>
          <a:p>
            <a:pPr algn="l"/>
            <a:r>
              <a:rPr lang="pt-PT" sz="1800" dirty="0"/>
              <a:t>Foi nesta altura, durante uma conferencia de C.W. </a:t>
            </a:r>
            <a:r>
              <a:rPr lang="pt-PT" sz="1800" dirty="0" err="1"/>
              <a:t>Leadbeater</a:t>
            </a:r>
            <a:r>
              <a:rPr lang="pt-PT" sz="1800" dirty="0"/>
              <a:t>  em Los Angeles, que Max </a:t>
            </a:r>
            <a:r>
              <a:rPr lang="pt-PT" sz="1800" dirty="0" err="1"/>
              <a:t>Heindel</a:t>
            </a:r>
            <a:r>
              <a:rPr lang="pt-PT" sz="1800" dirty="0"/>
              <a:t> conheceu Augusta </a:t>
            </a:r>
            <a:r>
              <a:rPr lang="pt-PT" sz="1800" dirty="0" err="1"/>
              <a:t>Foss</a:t>
            </a:r>
            <a:r>
              <a:rPr lang="pt-PT" sz="1800" dirty="0"/>
              <a:t>, a mulher que nos anos seguintes se tornaria sua inspiração espiritual, e que  foi instrumental no interesse de Max </a:t>
            </a:r>
            <a:r>
              <a:rPr lang="pt-PT" sz="1800" dirty="0" err="1"/>
              <a:t>Heindel</a:t>
            </a:r>
            <a:r>
              <a:rPr lang="pt-PT" sz="1800" dirty="0"/>
              <a:t> pela ciência da Astrologia, na qual foi mais tarde reconhecido como um dos maiores astrólogos esotéricos do século XX, e um dos responsáveis pelo renascimento desta ciência no mundo ocidental.</a:t>
            </a:r>
          </a:p>
          <a:p>
            <a:pPr algn="l"/>
            <a:endParaRPr lang="pt-PT" sz="1800" dirty="0"/>
          </a:p>
          <a:p>
            <a:pPr algn="l"/>
            <a:r>
              <a:rPr lang="pt-PT" sz="1800" b="1" dirty="0">
                <a:solidFill>
                  <a:schemeClr val="tx1"/>
                </a:solidFill>
              </a:rPr>
              <a:t>Imagem:  Augusta </a:t>
            </a:r>
            <a:r>
              <a:rPr lang="pt-PT" sz="1800" b="1" dirty="0" err="1">
                <a:solidFill>
                  <a:schemeClr val="tx1"/>
                </a:solidFill>
              </a:rPr>
              <a:t>Foss</a:t>
            </a:r>
            <a:r>
              <a:rPr lang="pt-PT" sz="1800" b="1" dirty="0">
                <a:solidFill>
                  <a:schemeClr val="tx1"/>
                </a:solidFill>
              </a:rPr>
              <a:t> </a:t>
            </a:r>
            <a:r>
              <a:rPr lang="pt-PT" sz="1800" b="1" dirty="0" err="1">
                <a:solidFill>
                  <a:schemeClr val="tx1"/>
                </a:solidFill>
              </a:rPr>
              <a:t>Heindel</a:t>
            </a:r>
            <a:r>
              <a:rPr lang="pt-PT" sz="1800" b="1" dirty="0">
                <a:solidFill>
                  <a:schemeClr val="tx1"/>
                </a:solidFill>
              </a:rPr>
              <a:t> (1865 – 1949)</a:t>
            </a:r>
          </a:p>
          <a:p>
            <a:pPr algn="l"/>
            <a:endParaRPr lang="pt-PT" sz="1800" b="1" dirty="0"/>
          </a:p>
          <a:p>
            <a:pPr algn="l"/>
            <a:endParaRPr lang="pt-PT" sz="1800" dirty="0"/>
          </a:p>
          <a:p>
            <a:pPr algn="l"/>
            <a:endParaRPr lang="pt-PT" sz="1800" dirty="0"/>
          </a:p>
          <a:p>
            <a:pPr algn="l"/>
            <a:endParaRPr lang="pt-PT" sz="1800" dirty="0"/>
          </a:p>
          <a:p>
            <a:pPr algn="l"/>
            <a:endParaRPr lang="pt-PT" sz="1800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74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2D0B3-BED9-4F34-AFED-64DDC86F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99144"/>
            <a:ext cx="5602778" cy="698878"/>
          </a:xfrm>
        </p:spPr>
        <p:txBody>
          <a:bodyPr/>
          <a:lstStyle/>
          <a:p>
            <a:r>
              <a:rPr lang="pt-PT" dirty="0"/>
              <a:t>Preparação e trabalho para o campo oculto </a:t>
            </a: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40925A4D-4DB8-4733-830C-D5E3CFF8BD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34545" y="0"/>
            <a:ext cx="5652655" cy="6567054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78944B7-2235-46EA-B93E-1F9BE97FD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007" y="980903"/>
            <a:ext cx="5602778" cy="5586152"/>
          </a:xfrm>
        </p:spPr>
        <p:txBody>
          <a:bodyPr>
            <a:noAutofit/>
          </a:bodyPr>
          <a:lstStyle/>
          <a:p>
            <a:pPr algn="l"/>
            <a:r>
              <a:rPr lang="pt-PT" sz="1800" dirty="0"/>
              <a:t>1905 – Max </a:t>
            </a:r>
            <a:r>
              <a:rPr lang="pt-PT" sz="1800" dirty="0" err="1"/>
              <a:t>Heindel</a:t>
            </a:r>
            <a:r>
              <a:rPr lang="pt-PT" sz="1800" dirty="0"/>
              <a:t>  adoece seriamente devido a transtornos cardíacos, sua amiga Dra. Alma </a:t>
            </a:r>
            <a:r>
              <a:rPr lang="pt-PT" sz="1800" dirty="0" err="1"/>
              <a:t>von</a:t>
            </a:r>
            <a:r>
              <a:rPr lang="pt-PT" sz="1800" dirty="0"/>
              <a:t> Brandis, viaja para a Europa.  </a:t>
            </a:r>
          </a:p>
          <a:p>
            <a:pPr algn="l"/>
            <a:r>
              <a:rPr lang="pt-PT" sz="1800" dirty="0"/>
              <a:t>Primeira experiência de translocação . </a:t>
            </a:r>
          </a:p>
          <a:p>
            <a:pPr algn="l"/>
            <a:r>
              <a:rPr lang="pt-PT" sz="1800" dirty="0"/>
              <a:t>Quando se recupera, </a:t>
            </a:r>
            <a:r>
              <a:rPr lang="pt-PT" sz="1800" dirty="0" err="1"/>
              <a:t>Heindel</a:t>
            </a:r>
            <a:r>
              <a:rPr lang="pt-PT" sz="1800" dirty="0"/>
              <a:t> renuncia à Sociedade Teosófica, inclusive ao cargo de  vice-presidência que entretanto ocupava. </a:t>
            </a:r>
          </a:p>
          <a:p>
            <a:pPr algn="l"/>
            <a:endParaRPr lang="pt-PT" sz="1800" dirty="0"/>
          </a:p>
          <a:p>
            <a:pPr algn="l"/>
            <a:r>
              <a:rPr lang="pt-PT" sz="1800" dirty="0"/>
              <a:t>1907 -    Alma </a:t>
            </a:r>
            <a:r>
              <a:rPr lang="pt-PT" sz="1800" dirty="0" err="1"/>
              <a:t>Von</a:t>
            </a:r>
            <a:r>
              <a:rPr lang="pt-PT" sz="1800" dirty="0"/>
              <a:t> Brandis e  </a:t>
            </a:r>
            <a:r>
              <a:rPr lang="pt-PT" sz="1800" dirty="0" err="1"/>
              <a:t>Heindel</a:t>
            </a:r>
            <a:r>
              <a:rPr lang="pt-PT" sz="1800" dirty="0"/>
              <a:t> viajam para a  Alemanha  para ouvirem  </a:t>
            </a:r>
            <a:r>
              <a:rPr lang="pt-PT" sz="1800" dirty="0" err="1"/>
              <a:t>Steiner</a:t>
            </a:r>
            <a:r>
              <a:rPr lang="pt-PT" sz="1800" dirty="0"/>
              <a:t>. </a:t>
            </a:r>
          </a:p>
          <a:p>
            <a:pPr algn="l"/>
            <a:r>
              <a:rPr lang="pt-PT" sz="1800" dirty="0"/>
              <a:t>Após uma breve estadia em Copenhaga para visitar a família, </a:t>
            </a:r>
            <a:r>
              <a:rPr lang="pt-PT" sz="1800" dirty="0" err="1"/>
              <a:t>Heindel</a:t>
            </a:r>
            <a:r>
              <a:rPr lang="pt-PT" sz="1800" dirty="0"/>
              <a:t>, , usando seu nome de batismo, tem acesso ao ciclo de Conferencias e algumas entrevistas pessoais com o grande mestre antroposofista, então responsável pela secção alemã da Sociedade Teosófica, </a:t>
            </a:r>
            <a:r>
              <a:rPr lang="pt-PT" sz="1800" dirty="0" err="1"/>
              <a:t>Rudolf</a:t>
            </a:r>
            <a:r>
              <a:rPr lang="pt-PT" sz="1800" dirty="0"/>
              <a:t> </a:t>
            </a:r>
            <a:r>
              <a:rPr lang="pt-PT" sz="1800" dirty="0" err="1"/>
              <a:t>Steiner</a:t>
            </a:r>
            <a:r>
              <a:rPr lang="pt-PT" sz="1800" dirty="0"/>
              <a:t>.</a:t>
            </a:r>
          </a:p>
          <a:p>
            <a:pPr algn="l"/>
            <a:r>
              <a:rPr lang="pt-PT" sz="1800" b="1" dirty="0">
                <a:solidFill>
                  <a:schemeClr val="tx1"/>
                </a:solidFill>
              </a:rPr>
              <a:t>Imagem : </a:t>
            </a:r>
            <a:r>
              <a:rPr lang="pt-PT" sz="1800" b="1" dirty="0" err="1">
                <a:solidFill>
                  <a:schemeClr val="tx1"/>
                </a:solidFill>
              </a:rPr>
              <a:t>Rudolf</a:t>
            </a:r>
            <a:r>
              <a:rPr lang="pt-PT" sz="1800" b="1" dirty="0">
                <a:solidFill>
                  <a:schemeClr val="tx1"/>
                </a:solidFill>
              </a:rPr>
              <a:t> </a:t>
            </a:r>
            <a:r>
              <a:rPr lang="pt-PT" sz="1800" b="1" dirty="0" err="1">
                <a:solidFill>
                  <a:schemeClr val="tx1"/>
                </a:solidFill>
              </a:rPr>
              <a:t>Steiner</a:t>
            </a:r>
            <a:r>
              <a:rPr lang="pt-PT" sz="1800" b="1" dirty="0">
                <a:solidFill>
                  <a:schemeClr val="tx1"/>
                </a:solidFill>
              </a:rPr>
              <a:t> (1861-1925)</a:t>
            </a:r>
            <a:endParaRPr lang="pt-PT" sz="1800" b="1" dirty="0"/>
          </a:p>
          <a:p>
            <a:pPr algn="l"/>
            <a:r>
              <a:rPr lang="pt-PT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83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46876-E8F8-4A13-8217-4F7C9D1F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16379"/>
            <a:ext cx="11804073" cy="864524"/>
          </a:xfrm>
        </p:spPr>
        <p:txBody>
          <a:bodyPr/>
          <a:lstStyle/>
          <a:p>
            <a:r>
              <a:rPr lang="pt-PT" dirty="0"/>
              <a:t>ENCONTRO COM O MESTRE, PROVA INICIÁTICA, INICIAÇÃO ROSACRUZ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EF98CBE4-131F-4426-B591-122FBEC13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6807" y="1180409"/>
            <a:ext cx="3968378" cy="5403272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0C83D48-912D-49C7-AEBD-D7CA09547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" y="1180409"/>
            <a:ext cx="6284422" cy="5403272"/>
          </a:xfrm>
        </p:spPr>
        <p:txBody>
          <a:bodyPr>
            <a:normAutofit lnSpcReduction="10000"/>
          </a:bodyPr>
          <a:lstStyle/>
          <a:p>
            <a:pPr algn="l"/>
            <a:r>
              <a:rPr lang="pt-PT" sz="1700" dirty="0"/>
              <a:t>1908 - Abril/Maio -   </a:t>
            </a:r>
            <a:r>
              <a:rPr lang="pt-PT" sz="1700" dirty="0" err="1"/>
              <a:t>Heindel</a:t>
            </a:r>
            <a:r>
              <a:rPr lang="pt-PT" sz="1700" dirty="0"/>
              <a:t> é aprovado no teste  a que fora submetido sem saber, em Março do mesmo ano, por um dos Irmãos Maiores da Ordem Rosa Cruz. É então convidado a viajar até um local onde se encontrava uma casa que abrigava o Templo Secreto da Rosa Cruz. </a:t>
            </a:r>
          </a:p>
          <a:p>
            <a:pPr algn="l"/>
            <a:r>
              <a:rPr lang="pt-PT" sz="1700" dirty="0"/>
              <a:t>Primeira Iniciação.</a:t>
            </a:r>
          </a:p>
          <a:p>
            <a:pPr algn="l"/>
            <a:r>
              <a:rPr lang="pt-PT" sz="1700" dirty="0"/>
              <a:t>Escreve o  Conceito </a:t>
            </a:r>
            <a:r>
              <a:rPr lang="pt-PT" sz="1700" dirty="0" err="1"/>
              <a:t>Rosacruz</a:t>
            </a:r>
            <a:r>
              <a:rPr lang="pt-PT" sz="1700" dirty="0"/>
              <a:t> do Cosmos.</a:t>
            </a:r>
          </a:p>
          <a:p>
            <a:pPr algn="l"/>
            <a:r>
              <a:rPr lang="pt-PT" sz="1700" dirty="0"/>
              <a:t>Posteriormente, o Irmão Maior, que Max </a:t>
            </a:r>
            <a:r>
              <a:rPr lang="pt-PT" sz="1700" dirty="0" err="1"/>
              <a:t>Heindel</a:t>
            </a:r>
            <a:r>
              <a:rPr lang="pt-PT" sz="1700" dirty="0"/>
              <a:t> passou a chamar e reverenciar como Mestre, apareceu-lhe várias vezes vestido em seu Corpo Vital e esclareceu-o em vários pontos.</a:t>
            </a:r>
          </a:p>
          <a:p>
            <a:pPr algn="l"/>
            <a:endParaRPr lang="pt-PT" sz="1700" dirty="0"/>
          </a:p>
          <a:p>
            <a:pPr algn="l"/>
            <a:r>
              <a:rPr lang="pt-PT" sz="1700" dirty="0"/>
              <a:t>Por alturas do Verão no Hemisfério Norte, </a:t>
            </a:r>
            <a:r>
              <a:rPr lang="pt-PT" sz="1700" dirty="0" err="1"/>
              <a:t>Heindel</a:t>
            </a:r>
            <a:r>
              <a:rPr lang="pt-PT" sz="1700" dirty="0"/>
              <a:t> regressa aos Estados Unidos da América. </a:t>
            </a:r>
          </a:p>
          <a:p>
            <a:pPr algn="l"/>
            <a:r>
              <a:rPr lang="pt-PT" sz="1700" dirty="0"/>
              <a:t>Reescreve o  manuscrito  do Conceito </a:t>
            </a:r>
            <a:r>
              <a:rPr lang="pt-PT" sz="1700" dirty="0" err="1"/>
              <a:t>Rosacruz</a:t>
            </a:r>
            <a:r>
              <a:rPr lang="pt-PT" sz="1700" dirty="0"/>
              <a:t> do Cosmos. </a:t>
            </a:r>
          </a:p>
          <a:p>
            <a:pPr algn="l"/>
            <a:endParaRPr lang="pt-PT" sz="1700" b="1" dirty="0">
              <a:solidFill>
                <a:schemeClr val="tx1"/>
              </a:solidFill>
            </a:endParaRPr>
          </a:p>
          <a:p>
            <a:pPr algn="l"/>
            <a:r>
              <a:rPr lang="pt-PT" sz="1900" b="1" dirty="0">
                <a:solidFill>
                  <a:schemeClr val="tx1"/>
                </a:solidFill>
              </a:rPr>
              <a:t>Imagem:  Capa do Conceito </a:t>
            </a:r>
            <a:r>
              <a:rPr lang="pt-PT" sz="1900" b="1" dirty="0" err="1">
                <a:solidFill>
                  <a:schemeClr val="tx1"/>
                </a:solidFill>
              </a:rPr>
              <a:t>Rosacruz</a:t>
            </a:r>
            <a:r>
              <a:rPr lang="pt-PT" sz="1900" b="1" dirty="0">
                <a:solidFill>
                  <a:schemeClr val="tx1"/>
                </a:solidFill>
              </a:rPr>
              <a:t> do Cosmos, desenhada por Max </a:t>
            </a:r>
            <a:r>
              <a:rPr lang="pt-PT" sz="1900" b="1" dirty="0" err="1">
                <a:solidFill>
                  <a:schemeClr val="tx1"/>
                </a:solidFill>
              </a:rPr>
              <a:t>Heindel</a:t>
            </a:r>
            <a:r>
              <a:rPr lang="pt-PT" sz="1900" b="1" dirty="0">
                <a:solidFill>
                  <a:schemeClr val="tx1"/>
                </a:solidFill>
              </a:rPr>
              <a:t>,  representando a união da mente e do coração no Caminho </a:t>
            </a:r>
            <a:r>
              <a:rPr lang="pt-PT" sz="1900" b="1" dirty="0" err="1">
                <a:solidFill>
                  <a:schemeClr val="tx1"/>
                </a:solidFill>
              </a:rPr>
              <a:t>Rosacruz</a:t>
            </a:r>
            <a:endParaRPr lang="pt-PT" sz="1900" b="1" dirty="0">
              <a:solidFill>
                <a:schemeClr val="tx1"/>
              </a:solidFill>
            </a:endParaRPr>
          </a:p>
          <a:p>
            <a:pPr algn="l"/>
            <a:endParaRPr lang="pt-PT" sz="1700" b="1" dirty="0">
              <a:solidFill>
                <a:schemeClr val="tx1"/>
              </a:solidFill>
            </a:endParaRPr>
          </a:p>
          <a:p>
            <a:pPr algn="l"/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5CB0CA48-DBDC-4F70-B47F-3426D1C3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6255"/>
            <a:ext cx="7729728" cy="764771"/>
          </a:xfrm>
        </p:spPr>
        <p:txBody>
          <a:bodyPr>
            <a:normAutofit fontScale="90000"/>
          </a:bodyPr>
          <a:lstStyle/>
          <a:p>
            <a:r>
              <a:rPr lang="pt-PT" dirty="0"/>
              <a:t>QUARTO MOMENTO MUSICAL 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16C2FFD-2265-434F-AE8F-B3809344E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080655"/>
            <a:ext cx="7729728" cy="5419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i="1" dirty="0"/>
              <a:t>ANDANTE GRAZIOSO, </a:t>
            </a:r>
            <a:r>
              <a:rPr lang="pt-PT" sz="2000" b="1" i="1" dirty="0" err="1"/>
              <a:t>From</a:t>
            </a:r>
            <a:r>
              <a:rPr lang="pt-PT" sz="2000" b="1" i="1" dirty="0"/>
              <a:t> PIANO SONATA Nº 8</a:t>
            </a:r>
          </a:p>
          <a:p>
            <a:pPr marL="0" indent="0" algn="ctr">
              <a:buNone/>
            </a:pPr>
            <a:r>
              <a:rPr lang="pt-PT" sz="2000" b="1" i="1" dirty="0"/>
              <a:t>(</a:t>
            </a:r>
            <a:r>
              <a:rPr lang="pt-PT" sz="2000" b="1" i="1" dirty="0" err="1"/>
              <a:t>Wolfang</a:t>
            </a:r>
            <a:r>
              <a:rPr lang="pt-PT" sz="2000" b="1" i="1" dirty="0"/>
              <a:t> Amadeus Mozart)</a:t>
            </a:r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r>
              <a:rPr lang="pt-PT" dirty="0"/>
              <a:t>Arranjo para Flauta Transversal e Guitarra, Por Duo Em Sol Maior</a:t>
            </a:r>
          </a:p>
        </p:txBody>
      </p:sp>
    </p:spTree>
    <p:extLst>
      <p:ext uri="{BB962C8B-B14F-4D97-AF65-F5344CB8AC3E}">
        <p14:creationId xmlns:p14="http://schemas.microsoft.com/office/powerpoint/2010/main" val="29572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ítulo 5">
            <a:extLst>
              <a:ext uri="{FF2B5EF4-FFF2-40B4-BE49-F238E27FC236}">
                <a16:creationId xmlns:a16="http://schemas.microsoft.com/office/drawing/2014/main" id="{90D1D203-9A60-4382-88F7-C0F2D436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444" y="216546"/>
            <a:ext cx="7450420" cy="847483"/>
          </a:xfrm>
        </p:spPr>
        <p:txBody>
          <a:bodyPr>
            <a:normAutofit fontScale="90000"/>
          </a:bodyPr>
          <a:lstStyle/>
          <a:p>
            <a:r>
              <a:rPr lang="pt-PT" dirty="0"/>
              <a:t>PRIMEIRO MOMENTO MUSICAL 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F5349D72-2AED-4BEC-846D-36203B48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45426"/>
            <a:ext cx="7729728" cy="4738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i="1" dirty="0">
                <a:solidFill>
                  <a:schemeClr val="tx1"/>
                </a:solidFill>
              </a:rPr>
              <a:t>SWEET HOUR OF PRAYER </a:t>
            </a:r>
          </a:p>
          <a:p>
            <a:pPr marL="0" indent="0" algn="ctr">
              <a:buNone/>
            </a:pPr>
            <a:r>
              <a:rPr lang="pt-PT" sz="2000" b="1" i="1" dirty="0">
                <a:solidFill>
                  <a:schemeClr val="tx1"/>
                </a:solidFill>
              </a:rPr>
              <a:t>Por William </a:t>
            </a:r>
            <a:r>
              <a:rPr lang="pt-PT" sz="2000" b="1" i="1" dirty="0" err="1">
                <a:solidFill>
                  <a:schemeClr val="tx1"/>
                </a:solidFill>
              </a:rPr>
              <a:t>Batchelder</a:t>
            </a:r>
            <a:r>
              <a:rPr lang="pt-PT" sz="2000" b="1" i="1" dirty="0">
                <a:solidFill>
                  <a:schemeClr val="tx1"/>
                </a:solidFill>
              </a:rPr>
              <a:t> </a:t>
            </a:r>
            <a:r>
              <a:rPr lang="pt-PT" sz="2000" b="1" i="1" dirty="0" err="1">
                <a:solidFill>
                  <a:schemeClr val="tx1"/>
                </a:solidFill>
              </a:rPr>
              <a:t>Bradbury</a:t>
            </a:r>
            <a:endParaRPr lang="pt-PT" sz="2000" b="1" i="1" dirty="0">
              <a:solidFill>
                <a:schemeClr val="tx1"/>
              </a:solidFill>
            </a:endParaRP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P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P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P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P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PT" sz="2000" dirty="0">
                <a:solidFill>
                  <a:schemeClr val="tx1"/>
                </a:solidFill>
              </a:rPr>
              <a:t>Arranjo para Flauta Transversal e Guitarra, por Duo Em Sol Maior</a:t>
            </a:r>
          </a:p>
          <a:p>
            <a:pPr algn="ctr"/>
            <a:endParaRPr lang="pt-PT" sz="2000" dirty="0">
              <a:solidFill>
                <a:schemeClr val="tx1"/>
              </a:solidFill>
            </a:endParaRPr>
          </a:p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99750">
              <a:srgbClr val="0090D8"/>
            </a:gs>
            <a:gs pos="94000">
              <a:srgbClr val="0070C0"/>
            </a:gs>
            <a:gs pos="87000">
              <a:srgbClr val="0B6EE5"/>
            </a:gs>
            <a:gs pos="35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A931CBE-855B-4EDE-B1AB-6789DEEE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163" y="886139"/>
            <a:ext cx="4270248" cy="479643"/>
          </a:xfrm>
        </p:spPr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1910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1681E0-0FFA-4E03-8CE5-04FDE4AA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1503776"/>
            <a:ext cx="5670804" cy="5096529"/>
          </a:xfrm>
        </p:spPr>
        <p:txBody>
          <a:bodyPr>
            <a:normAutofit lnSpcReduction="10000"/>
          </a:bodyPr>
          <a:lstStyle/>
          <a:p>
            <a:r>
              <a:rPr lang="pt-PT" dirty="0">
                <a:solidFill>
                  <a:schemeClr val="bg1"/>
                </a:solidFill>
              </a:rPr>
              <a:t>1910  - Publicação de Astrologia Científica e Simplificada.</a:t>
            </a:r>
          </a:p>
          <a:p>
            <a:r>
              <a:rPr lang="pt-PT" dirty="0">
                <a:solidFill>
                  <a:schemeClr val="bg1"/>
                </a:solidFill>
              </a:rPr>
              <a:t>Viaja para  Portland; ministra novo ciclo de conferencias e funda um novo Centro.</a:t>
            </a:r>
          </a:p>
          <a:p>
            <a:r>
              <a:rPr lang="pt-PT" dirty="0" err="1">
                <a:solidFill>
                  <a:schemeClr val="bg1"/>
                </a:solidFill>
              </a:rPr>
              <a:t>Fevevereiro</a:t>
            </a:r>
            <a:r>
              <a:rPr lang="pt-PT" dirty="0">
                <a:solidFill>
                  <a:schemeClr val="bg1"/>
                </a:solidFill>
              </a:rPr>
              <a:t> -  Viaja para Los Angeles; visita Augusta </a:t>
            </a:r>
            <a:r>
              <a:rPr lang="pt-PT" dirty="0" err="1">
                <a:solidFill>
                  <a:schemeClr val="bg1"/>
                </a:solidFill>
              </a:rPr>
              <a:t>Foss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r>
              <a:rPr lang="pt-PT" dirty="0">
                <a:solidFill>
                  <a:schemeClr val="bg1"/>
                </a:solidFill>
              </a:rPr>
              <a:t>27 de Fevereiro  -  Funda o Centro </a:t>
            </a:r>
            <a:r>
              <a:rPr lang="pt-PT" dirty="0" err="1">
                <a:solidFill>
                  <a:schemeClr val="bg1"/>
                </a:solidFill>
              </a:rPr>
              <a:t>Rosacruz</a:t>
            </a:r>
            <a:r>
              <a:rPr lang="pt-PT" dirty="0">
                <a:solidFill>
                  <a:schemeClr val="bg1"/>
                </a:solidFill>
              </a:rPr>
              <a:t> de Los Angeles.</a:t>
            </a:r>
          </a:p>
          <a:p>
            <a:r>
              <a:rPr lang="pt-PT" dirty="0">
                <a:solidFill>
                  <a:schemeClr val="bg1"/>
                </a:solidFill>
              </a:rPr>
              <a:t> Abril -  </a:t>
            </a:r>
            <a:r>
              <a:rPr lang="pt-PT" dirty="0" err="1">
                <a:solidFill>
                  <a:schemeClr val="bg1"/>
                </a:solidFill>
              </a:rPr>
              <a:t>Heindel</a:t>
            </a:r>
            <a:r>
              <a:rPr lang="pt-PT" dirty="0">
                <a:solidFill>
                  <a:schemeClr val="bg1"/>
                </a:solidFill>
              </a:rPr>
              <a:t> adoece; </a:t>
            </a:r>
          </a:p>
          <a:p>
            <a:r>
              <a:rPr lang="pt-PT" dirty="0">
                <a:solidFill>
                  <a:schemeClr val="bg1"/>
                </a:solidFill>
              </a:rPr>
              <a:t>Segunda iniciação em  9 de abril .</a:t>
            </a:r>
          </a:p>
          <a:p>
            <a:r>
              <a:rPr lang="pt-PT" dirty="0">
                <a:solidFill>
                  <a:schemeClr val="bg1"/>
                </a:solidFill>
              </a:rPr>
              <a:t>Escreve Filosofia </a:t>
            </a:r>
            <a:r>
              <a:rPr lang="pt-PT" dirty="0" err="1">
                <a:solidFill>
                  <a:schemeClr val="bg1"/>
                </a:solidFill>
              </a:rPr>
              <a:t>Rosacruz</a:t>
            </a:r>
            <a:r>
              <a:rPr lang="pt-PT" dirty="0">
                <a:solidFill>
                  <a:schemeClr val="bg1"/>
                </a:solidFill>
              </a:rPr>
              <a:t> em Perguntas e Respostas.</a:t>
            </a:r>
          </a:p>
          <a:p>
            <a:r>
              <a:rPr lang="pt-PT" dirty="0">
                <a:solidFill>
                  <a:schemeClr val="bg1"/>
                </a:solidFill>
              </a:rPr>
              <a:t>Escreve Os Mistérios </a:t>
            </a:r>
            <a:r>
              <a:rPr lang="pt-PT" dirty="0" err="1">
                <a:solidFill>
                  <a:schemeClr val="bg1"/>
                </a:solidFill>
              </a:rPr>
              <a:t>Rosacruzes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r>
              <a:rPr lang="pt-PT" dirty="0">
                <a:solidFill>
                  <a:schemeClr val="bg1"/>
                </a:solidFill>
              </a:rPr>
              <a:t>Novembro -   Estabelece a Sede Central numa pequena residência em </a:t>
            </a:r>
            <a:r>
              <a:rPr lang="pt-PT" dirty="0" err="1">
                <a:solidFill>
                  <a:schemeClr val="bg1"/>
                </a:solidFill>
              </a:rPr>
              <a:t>Ocean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Park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r>
              <a:rPr lang="pt-PT" dirty="0">
                <a:solidFill>
                  <a:schemeClr val="bg1"/>
                </a:solidFill>
              </a:rPr>
              <a:t>Max </a:t>
            </a:r>
            <a:r>
              <a:rPr lang="pt-PT" dirty="0" err="1">
                <a:solidFill>
                  <a:schemeClr val="bg1"/>
                </a:solidFill>
              </a:rPr>
              <a:t>Heindel</a:t>
            </a:r>
            <a:r>
              <a:rPr lang="pt-PT" dirty="0">
                <a:solidFill>
                  <a:schemeClr val="bg1"/>
                </a:solidFill>
              </a:rPr>
              <a:t> adoece seriamente.</a:t>
            </a:r>
          </a:p>
          <a:p>
            <a:r>
              <a:rPr lang="pt-PT" dirty="0">
                <a:solidFill>
                  <a:schemeClr val="bg1"/>
                </a:solidFill>
              </a:rPr>
              <a:t>Terceira iniciação</a:t>
            </a:r>
            <a:r>
              <a:rPr lang="pt-PT" dirty="0"/>
              <a:t>.</a:t>
            </a:r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9ED7484-F734-4020-931D-F193ABBF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5" y="1503776"/>
            <a:ext cx="5582135" cy="5096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Fevereiro -   Planeja com Mr. Patterson comprar um terreno para a residência permanente da Sede Central .</a:t>
            </a:r>
          </a:p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3 de Maio -  Compra quarenta acres de terra em Oceanside às 3.30 h. da tarde.</a:t>
            </a:r>
          </a:p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28 de Outubro - Lançamento da pedra fundamental às 12.40 h. da tarde e  fixação da Cruz de Rosas dedicada à Christian </a:t>
            </a:r>
            <a:r>
              <a:rPr lang="pt-PT" dirty="0" err="1">
                <a:solidFill>
                  <a:schemeClr val="bg1"/>
                </a:solidFill>
              </a:rPr>
              <a:t>Rosenkreutz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30 de Outubro  -  Início da construção da primeira edificação.</a:t>
            </a:r>
          </a:p>
          <a:p>
            <a:pPr marL="0" indent="0" algn="ctr">
              <a:buNone/>
            </a:pPr>
            <a:r>
              <a:rPr lang="pt-PT" sz="2200" b="1" dirty="0">
                <a:solidFill>
                  <a:schemeClr val="bg1"/>
                </a:solidFill>
              </a:rPr>
              <a:t>1912</a:t>
            </a:r>
          </a:p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Primavera -   Implantação de um sistema de irrigação próprio.</a:t>
            </a:r>
          </a:p>
          <a:p>
            <a:pPr marL="0" indent="0">
              <a:buNone/>
            </a:pPr>
            <a:r>
              <a:rPr lang="pt-PT" dirty="0" err="1">
                <a:solidFill>
                  <a:schemeClr val="bg1"/>
                </a:solidFill>
              </a:rPr>
              <a:t>Probacionistas</a:t>
            </a:r>
            <a:r>
              <a:rPr lang="pt-PT" dirty="0">
                <a:solidFill>
                  <a:schemeClr val="bg1"/>
                </a:solidFill>
              </a:rPr>
              <a:t> de Seattle, WA, </a:t>
            </a:r>
            <a:r>
              <a:rPr lang="pt-PT" dirty="0" err="1">
                <a:solidFill>
                  <a:schemeClr val="bg1"/>
                </a:solidFill>
              </a:rPr>
              <a:t>confeccionam</a:t>
            </a:r>
            <a:r>
              <a:rPr lang="pt-PT" dirty="0">
                <a:solidFill>
                  <a:schemeClr val="bg1"/>
                </a:solidFill>
              </a:rPr>
              <a:t> em metal um emblema luminoso para o lado externo e transportam-no para a Sede Central através da ferrovia.</a:t>
            </a:r>
          </a:p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</a:rPr>
              <a:t>Dezembro  -  A Fraternidade </a:t>
            </a:r>
            <a:r>
              <a:rPr lang="pt-PT" dirty="0" err="1">
                <a:solidFill>
                  <a:schemeClr val="bg1"/>
                </a:solidFill>
              </a:rPr>
              <a:t>Rosacruz</a:t>
            </a:r>
            <a:r>
              <a:rPr lang="pt-PT" dirty="0">
                <a:solidFill>
                  <a:schemeClr val="bg1"/>
                </a:solidFill>
              </a:rPr>
              <a:t> (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Rosicrucian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Fellowship</a:t>
            </a:r>
            <a:r>
              <a:rPr lang="pt-PT" dirty="0">
                <a:solidFill>
                  <a:schemeClr val="bg1"/>
                </a:solidFill>
              </a:rPr>
              <a:t> ) adquire personalidade jurídica.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C63E113-4E61-445D-A094-061FCE20F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4258" y="886139"/>
            <a:ext cx="4270248" cy="479643"/>
          </a:xfrm>
        </p:spPr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1911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5F33F8B-13CB-4F4A-8CD8-61705D0F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149630"/>
            <a:ext cx="11288684" cy="598515"/>
          </a:xfrm>
        </p:spPr>
        <p:txBody>
          <a:bodyPr>
            <a:normAutofit fontScale="90000"/>
          </a:bodyPr>
          <a:lstStyle/>
          <a:p>
            <a:r>
              <a:rPr lang="pt-PT" dirty="0"/>
              <a:t>O MENSAGEIRO DOS IRMÃOS MAIORES DA ORDEM ROSA CRUZ </a:t>
            </a:r>
          </a:p>
        </p:txBody>
      </p:sp>
    </p:spTree>
    <p:extLst>
      <p:ext uri="{BB962C8B-B14F-4D97-AF65-F5344CB8AC3E}">
        <p14:creationId xmlns:p14="http://schemas.microsoft.com/office/powerpoint/2010/main" val="3351298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AB3AC-C40A-4A03-8E1C-9484D931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1" y="166671"/>
            <a:ext cx="11820698" cy="1080238"/>
          </a:xfrm>
        </p:spPr>
        <p:txBody>
          <a:bodyPr>
            <a:normAutofit fontScale="90000"/>
          </a:bodyPr>
          <a:lstStyle/>
          <a:p>
            <a:r>
              <a:rPr lang="pt-PT" dirty="0"/>
              <a:t>10 de AGOSTO DE 1910</a:t>
            </a:r>
            <a:br>
              <a:rPr lang="pt-PT" dirty="0"/>
            </a:br>
            <a:r>
              <a:rPr lang="pt-PT" dirty="0"/>
              <a:t>casamento de MAX </a:t>
            </a:r>
            <a:r>
              <a:rPr lang="pt-PT" dirty="0" err="1"/>
              <a:t>heindel</a:t>
            </a:r>
            <a:r>
              <a:rPr lang="pt-PT" dirty="0"/>
              <a:t> com augusta </a:t>
            </a:r>
            <a:r>
              <a:rPr lang="pt-PT" dirty="0" err="1"/>
              <a:t>foss</a:t>
            </a:r>
            <a:r>
              <a:rPr lang="pt-PT" dirty="0"/>
              <a:t> </a:t>
            </a:r>
            <a:r>
              <a:rPr lang="pt-PT" dirty="0" err="1"/>
              <a:t>heindel</a:t>
            </a:r>
            <a:r>
              <a:rPr lang="pt-PT" dirty="0"/>
              <a:t> 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7494DDAC-2317-4F55-B41C-EBB1FFFB5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379912"/>
            <a:ext cx="8571508" cy="5120640"/>
          </a:xfrm>
        </p:spPr>
      </p:pic>
    </p:spTree>
    <p:extLst>
      <p:ext uri="{BB962C8B-B14F-4D97-AF65-F5344CB8AC3E}">
        <p14:creationId xmlns:p14="http://schemas.microsoft.com/office/powerpoint/2010/main" val="223055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090D8"/>
            </a:gs>
            <a:gs pos="17000">
              <a:schemeClr val="accent2">
                <a:lumMod val="20000"/>
                <a:lumOff val="80000"/>
              </a:schemeClr>
            </a:gs>
            <a:gs pos="69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D959CD8E-C3BE-444B-B48A-962F4A2A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" y="133003"/>
            <a:ext cx="11887200" cy="648393"/>
          </a:xfrm>
        </p:spPr>
        <p:txBody>
          <a:bodyPr>
            <a:normAutofit fontScale="90000"/>
          </a:bodyPr>
          <a:lstStyle/>
          <a:p>
            <a:r>
              <a:rPr lang="pt-PT" sz="2400" dirty="0"/>
              <a:t>A grande obra – o trabalho como mensageiro dos irmãos maiores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4E862C-2694-4D49-B1B6-7EC6E02C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30779"/>
            <a:ext cx="11887200" cy="5827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Em Março de 1910,  a saúde de Max </a:t>
            </a:r>
            <a:r>
              <a:rPr lang="pt-PT" dirty="0" err="1"/>
              <a:t>Heindel</a:t>
            </a:r>
            <a:r>
              <a:rPr lang="pt-PT" dirty="0"/>
              <a:t> não permitiu continuar as conferências, cada vez com maior adesão e público presente.  Teve problemas cardíacos muito sérios, que quase o levaram à morte e, enquanto estava no hospital, teve uma extraordinária experiência. Daremos a sua descrição, usando as suas próprias palavras: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sz="1900" i="1" dirty="0"/>
              <a:t>"Na noite de 9 de abril de 1910, quando a Lua estava em Áries, o meu Mestre apareceu no meu quarto e disse-me que uma nova década estava a começar nessa noite  e que nos próximos dez anos eu teria o privilégio de dar ao mundo uma ciência de curar que foi posteriormente descrita.  A Fraternidade proporcionaria auxiliares para a Grande Obra.</a:t>
            </a:r>
          </a:p>
          <a:p>
            <a:pPr marL="0" indent="0">
              <a:buNone/>
            </a:pPr>
            <a:r>
              <a:rPr lang="pt-PT" sz="1900" i="1" dirty="0"/>
              <a:t>"Este foi o primeiro aviso que eu tive acerca do trabalho que estava a ser projetado. Na noite anterior eu tinha terminado o meu trabalho com o recém formado Centro da Fraternidade de Los Angeles. Tinha viajado e dado conferências durante 6 noites da semana, além de muitas tardes também, consecutivamente, desde a minha experiência editorial em Chicago. Estava doente e tinha-me retirado do trabalho com o público, para me recuperar. Eu sabia que era muito perigoso deixar o corpo físico, conscientemente, durante uma doença, porque o corpo etérico está, então, muito enfraquecido e o cordão prateado pode romper-se facilmente. A morte, nestas condições, causaria tanto sofrimento como a morte pelo suicídio, portanto os Auxiliares Invisíveis são sempre aconselhados a permanecerem nos seus corpos físicos, quando estão doentes. Mas, solicitado pelo meu Mestre, eu estava pronto a fazer este </a:t>
            </a:r>
            <a:r>
              <a:rPr lang="pt-PT" sz="1900" i="1" dirty="0" err="1"/>
              <a:t>vôo</a:t>
            </a:r>
            <a:r>
              <a:rPr lang="pt-PT" sz="1900" i="1" dirty="0"/>
              <a:t> anímico ao Templo pois, prudentemente, um guardião foi deixado para cuidar do meu corpo físico enfermo.</a:t>
            </a:r>
          </a:p>
          <a:p>
            <a:pPr marL="0" indent="0">
              <a:buNone/>
            </a:pPr>
            <a:r>
              <a:rPr lang="pt-PT" sz="1900" i="1" dirty="0"/>
              <a:t>"Depois de entrarmos no Templo, passei algum tempo a conversar a sós com o Mestre, e, então, ele fez um esboço da missão da Fraternidade, tal como os Irmãos Maiores queriam que ela fosse levada adiante.”</a:t>
            </a:r>
          </a:p>
        </p:txBody>
      </p:sp>
    </p:spTree>
    <p:extLst>
      <p:ext uri="{BB962C8B-B14F-4D97-AF65-F5344CB8AC3E}">
        <p14:creationId xmlns:p14="http://schemas.microsoft.com/office/powerpoint/2010/main" val="87918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581D6F98-4502-4903-A8DC-E9D8586B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185" y="133005"/>
            <a:ext cx="8032311" cy="864524"/>
          </a:xfrm>
        </p:spPr>
        <p:txBody>
          <a:bodyPr>
            <a:normAutofit fontScale="90000"/>
          </a:bodyPr>
          <a:lstStyle/>
          <a:p>
            <a:r>
              <a:rPr lang="pt-PT" dirty="0"/>
              <a:t>QUINTO MOMENTO MUSICAL 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727E21F-8A6C-4CB9-9601-6AB492B53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185" y="1263535"/>
            <a:ext cx="8032311" cy="5004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i="1" dirty="0"/>
              <a:t>EPIGÉNESE </a:t>
            </a:r>
          </a:p>
          <a:p>
            <a:pPr marL="0" indent="0" algn="ctr">
              <a:buNone/>
            </a:pPr>
            <a:r>
              <a:rPr lang="pt-PT" sz="2000" b="1" i="1" dirty="0"/>
              <a:t>TRIBUTO A MAX HEINDEL,</a:t>
            </a:r>
          </a:p>
          <a:p>
            <a:pPr marL="0" indent="0" algn="ctr">
              <a:buNone/>
            </a:pPr>
            <a:r>
              <a:rPr lang="pt-PT" sz="2000" b="1" i="1" dirty="0"/>
              <a:t>Por Duo Em Sol Maior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233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7DB76-624D-4F5B-8816-5C6D52F4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1" y="182272"/>
            <a:ext cx="5669280" cy="632375"/>
          </a:xfrm>
        </p:spPr>
        <p:txBody>
          <a:bodyPr/>
          <a:lstStyle/>
          <a:p>
            <a:r>
              <a:rPr lang="pt-PT" dirty="0"/>
              <a:t>MONTE ECCLESIA</a:t>
            </a:r>
          </a:p>
        </p:txBody>
      </p:sp>
      <p:pic>
        <p:nvPicPr>
          <p:cNvPr id="11" name="Marcador de Posição da Imagem 10">
            <a:extLst>
              <a:ext uri="{FF2B5EF4-FFF2-40B4-BE49-F238E27FC236}">
                <a16:creationId xmlns:a16="http://schemas.microsoft.com/office/drawing/2014/main" id="{CAEE3914-3FF7-462D-9D4E-87A9DD4596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442" r="19199" b="21939"/>
          <a:stretch/>
        </p:blipFill>
        <p:spPr>
          <a:xfrm>
            <a:off x="6190373" y="182272"/>
            <a:ext cx="5671889" cy="6501160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BFDC55-F99F-4E6A-9117-255E08060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131" y="1064029"/>
            <a:ext cx="5519651" cy="5619403"/>
          </a:xfrm>
        </p:spPr>
        <p:txBody>
          <a:bodyPr>
            <a:normAutofit/>
          </a:bodyPr>
          <a:lstStyle/>
          <a:p>
            <a:r>
              <a:rPr lang="pt-PT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CD490DA-C317-4D30-99BC-2EFAB8E90C43}"/>
              </a:ext>
            </a:extLst>
          </p:cNvPr>
          <p:cNvSpPr/>
          <p:nvPr/>
        </p:nvSpPr>
        <p:spPr>
          <a:xfrm>
            <a:off x="185652" y="814647"/>
            <a:ext cx="56997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/>
              <a:t>1913</a:t>
            </a:r>
          </a:p>
          <a:p>
            <a:endParaRPr lang="pt-PT" dirty="0"/>
          </a:p>
          <a:p>
            <a:r>
              <a:rPr lang="pt-PT" dirty="0">
                <a:solidFill>
                  <a:schemeClr val="bg1"/>
                </a:solidFill>
              </a:rPr>
              <a:t>25 de Maio - Primeira reunião de </a:t>
            </a:r>
            <a:r>
              <a:rPr lang="pt-PT" dirty="0" err="1">
                <a:solidFill>
                  <a:schemeClr val="bg1"/>
                </a:solidFill>
              </a:rPr>
              <a:t>probacionistas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3 de Junho -   Mudança da cor da Cruz de Rosas dedicada ao Fundador da Antiga Irmandade </a:t>
            </a:r>
            <a:r>
              <a:rPr lang="pt-PT" dirty="0" err="1">
                <a:solidFill>
                  <a:schemeClr val="bg1"/>
                </a:solidFill>
              </a:rPr>
              <a:t>Rosacruz</a:t>
            </a:r>
            <a:r>
              <a:rPr lang="pt-PT" dirty="0">
                <a:solidFill>
                  <a:schemeClr val="bg1"/>
                </a:solidFill>
              </a:rPr>
              <a:t>, Christian </a:t>
            </a:r>
            <a:r>
              <a:rPr lang="pt-PT" dirty="0" err="1">
                <a:solidFill>
                  <a:schemeClr val="bg1"/>
                </a:solidFill>
              </a:rPr>
              <a:t>Rosenkreutz</a:t>
            </a:r>
            <a:r>
              <a:rPr lang="pt-PT" dirty="0">
                <a:solidFill>
                  <a:schemeClr val="bg1"/>
                </a:solidFill>
              </a:rPr>
              <a:t>, de preto para branco.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4 de junho de 1913 -   Início da Primeira Escola de Verão.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Junho -   Início da publicação do Boletim Ecos de </a:t>
            </a:r>
            <a:r>
              <a:rPr lang="pt-PT" dirty="0" err="1">
                <a:solidFill>
                  <a:schemeClr val="bg1"/>
                </a:solidFill>
              </a:rPr>
              <a:t>Mt</a:t>
            </a:r>
            <a:r>
              <a:rPr lang="pt-PT" dirty="0">
                <a:solidFill>
                  <a:schemeClr val="bg1"/>
                </a:solidFill>
              </a:rPr>
              <a:t>. </a:t>
            </a:r>
            <a:r>
              <a:rPr lang="pt-PT" dirty="0" err="1">
                <a:solidFill>
                  <a:schemeClr val="bg1"/>
                </a:solidFill>
              </a:rPr>
              <a:t>Ecclesia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8 de agosto -    Lançamento da pedra fundamental para o </a:t>
            </a:r>
            <a:r>
              <a:rPr lang="pt-PT" i="1" dirty="0" err="1">
                <a:solidFill>
                  <a:schemeClr val="bg1"/>
                </a:solidFill>
              </a:rPr>
              <a:t>Sanatorium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27 de novembro  -    Início da construção da Pro-</a:t>
            </a:r>
            <a:r>
              <a:rPr lang="pt-PT" dirty="0" err="1">
                <a:solidFill>
                  <a:schemeClr val="bg1"/>
                </a:solidFill>
              </a:rPr>
              <a:t>Ecclesia</a:t>
            </a:r>
            <a:r>
              <a:rPr lang="pt-PT" dirty="0">
                <a:solidFill>
                  <a:schemeClr val="bg1"/>
                </a:solidFill>
              </a:rPr>
              <a:t>; concluída em 24 de dezembro.  Cerimónia de consagração. 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/>
              <a:t>Imagem:  Cruz de Rosas, já branca,  dedicada a CRC.</a:t>
            </a:r>
          </a:p>
        </p:txBody>
      </p:sp>
    </p:spTree>
    <p:extLst>
      <p:ext uri="{BB962C8B-B14F-4D97-AF65-F5344CB8AC3E}">
        <p14:creationId xmlns:p14="http://schemas.microsoft.com/office/powerpoint/2010/main" val="2665411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00AFD92D-07F7-40A3-965D-38B85F40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9" y="116378"/>
            <a:ext cx="11654442" cy="714896"/>
          </a:xfrm>
        </p:spPr>
        <p:txBody>
          <a:bodyPr>
            <a:noAutofit/>
          </a:bodyPr>
          <a:lstStyle/>
          <a:p>
            <a:r>
              <a:rPr lang="pt-PT" sz="2000" dirty="0"/>
              <a:t>A Primeira Reunião dos Estudantes Esotéricos e o Mistério da Rosa Branca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E935CF5-1482-4977-A0C0-E3DC8CCF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79" y="964276"/>
            <a:ext cx="11654442" cy="5893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Na manhã de 3 de Junho de 1913, Max </a:t>
            </a:r>
            <a:r>
              <a:rPr lang="pt-PT" dirty="0" err="1">
                <a:solidFill>
                  <a:schemeClr val="tx1"/>
                </a:solidFill>
              </a:rPr>
              <a:t>Heindel</a:t>
            </a:r>
            <a:r>
              <a:rPr lang="pt-PT" dirty="0">
                <a:solidFill>
                  <a:schemeClr val="tx1"/>
                </a:solidFill>
              </a:rPr>
              <a:t> pediu a sua esposa para preparar um novo Emblema para a primeira Reunião de </a:t>
            </a:r>
            <a:r>
              <a:rPr lang="pt-PT" dirty="0" err="1">
                <a:solidFill>
                  <a:schemeClr val="tx1"/>
                </a:solidFill>
              </a:rPr>
              <a:t>Probacionistas</a:t>
            </a:r>
            <a:r>
              <a:rPr lang="pt-PT" dirty="0">
                <a:solidFill>
                  <a:schemeClr val="tx1"/>
                </a:solidFill>
              </a:rPr>
              <a:t> que aconteceria pelas oito da noite. Sob a direção de Max </a:t>
            </a:r>
            <a:r>
              <a:rPr lang="pt-PT" dirty="0" err="1">
                <a:solidFill>
                  <a:schemeClr val="tx1"/>
                </a:solidFill>
              </a:rPr>
              <a:t>Heindel</a:t>
            </a:r>
            <a:r>
              <a:rPr lang="pt-PT" dirty="0">
                <a:solidFill>
                  <a:schemeClr val="tx1"/>
                </a:solidFill>
              </a:rPr>
              <a:t> o Emblema foi desenhado e pintado pela Sra. </a:t>
            </a:r>
            <a:r>
              <a:rPr lang="pt-PT" dirty="0" err="1">
                <a:solidFill>
                  <a:schemeClr val="tx1"/>
                </a:solidFill>
              </a:rPr>
              <a:t>Heindel</a:t>
            </a:r>
            <a:r>
              <a:rPr lang="pt-PT" dirty="0">
                <a:solidFill>
                  <a:schemeClr val="tx1"/>
                </a:solidFill>
              </a:rPr>
              <a:t>, para esta célebre reunião esotérica.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A Sra. </a:t>
            </a:r>
            <a:r>
              <a:rPr lang="pt-PT" dirty="0" err="1">
                <a:solidFill>
                  <a:schemeClr val="tx1"/>
                </a:solidFill>
              </a:rPr>
              <a:t>Heindel</a:t>
            </a:r>
            <a:r>
              <a:rPr lang="pt-PT" dirty="0">
                <a:solidFill>
                  <a:schemeClr val="tx1"/>
                </a:solidFill>
              </a:rPr>
              <a:t> havia plantado e cultivado um grande roseiral de rosas brancas, que estava então repleto de rosas. Ela cortou três rosas brancas, as quais colocou ternamente ao centro das sete rosas sobre a Cruz Branca que compõe o Emblema </a:t>
            </a:r>
            <a:r>
              <a:rPr lang="pt-PT" dirty="0" err="1">
                <a:solidFill>
                  <a:schemeClr val="tx1"/>
                </a:solidFill>
              </a:rPr>
              <a:t>Rosacruz</a:t>
            </a:r>
            <a:r>
              <a:rPr lang="pt-P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A primeira reunião esotérica dos </a:t>
            </a:r>
            <a:r>
              <a:rPr lang="pt-PT" dirty="0" err="1">
                <a:solidFill>
                  <a:schemeClr val="tx1"/>
                </a:solidFill>
              </a:rPr>
              <a:t>Probacionistas</a:t>
            </a:r>
            <a:r>
              <a:rPr lang="pt-PT" dirty="0">
                <a:solidFill>
                  <a:schemeClr val="tx1"/>
                </a:solidFill>
              </a:rPr>
              <a:t>, em </a:t>
            </a:r>
            <a:r>
              <a:rPr lang="pt-PT" dirty="0" err="1">
                <a:solidFill>
                  <a:schemeClr val="tx1"/>
                </a:solidFill>
              </a:rPr>
              <a:t>Mt</a:t>
            </a:r>
            <a:r>
              <a:rPr lang="pt-PT" dirty="0">
                <a:solidFill>
                  <a:schemeClr val="tx1"/>
                </a:solidFill>
              </a:rPr>
              <a:t>. </a:t>
            </a:r>
            <a:r>
              <a:rPr lang="pt-PT" dirty="0" err="1">
                <a:solidFill>
                  <a:schemeClr val="tx1"/>
                </a:solidFill>
              </a:rPr>
              <a:t>Ecclesia</a:t>
            </a:r>
            <a:r>
              <a:rPr lang="pt-PT" dirty="0">
                <a:solidFill>
                  <a:schemeClr val="tx1"/>
                </a:solidFill>
              </a:rPr>
              <a:t>, foi realizada no escritório particular da Sra. </a:t>
            </a:r>
            <a:r>
              <a:rPr lang="pt-PT" dirty="0" err="1">
                <a:solidFill>
                  <a:schemeClr val="tx1"/>
                </a:solidFill>
              </a:rPr>
              <a:t>Heindel</a:t>
            </a:r>
            <a:r>
              <a:rPr lang="pt-PT" dirty="0">
                <a:solidFill>
                  <a:schemeClr val="tx1"/>
                </a:solidFill>
              </a:rPr>
              <a:t>.  As vibrações foram tão poderosas naquela noite que resultaram quase insuportáveis para os presentes, sendo quase impossível para Max </a:t>
            </a:r>
            <a:r>
              <a:rPr lang="pt-PT" dirty="0" err="1">
                <a:solidFill>
                  <a:schemeClr val="tx1"/>
                </a:solidFill>
              </a:rPr>
              <a:t>Heindel</a:t>
            </a:r>
            <a:r>
              <a:rPr lang="pt-PT" dirty="0">
                <a:solidFill>
                  <a:schemeClr val="tx1"/>
                </a:solidFill>
              </a:rPr>
              <a:t> falar, sendo obrigado a sentar-se temporariamente.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As três rosas brancas que estavam ao centro das sete rosas vermelhas , ( agrupadas em </a:t>
            </a:r>
            <a:r>
              <a:rPr lang="pt-PT" dirty="0" err="1">
                <a:solidFill>
                  <a:schemeClr val="tx1"/>
                </a:solidFill>
              </a:rPr>
              <a:t>semi-circulo</a:t>
            </a:r>
            <a:r>
              <a:rPr lang="pt-PT" dirty="0">
                <a:solidFill>
                  <a:schemeClr val="tx1"/>
                </a:solidFill>
              </a:rPr>
              <a:t> sobre a cruz branca), começaram a estremecer, como se alguém estivesse a movê-las. Primeiro, uma das rosas brancas começou a cair lentamente, porém ficou apenas um pouco afastada da segunda rosa branca, que também estava em movimento, conduzidas por  “mãos invisíveis”, removendo-as do centro das sete rosas vermelhas.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Todos os presentes ficaram sentados maravilhados, contemplando tal episódio imprevisível e estranho. Então a segunda rosa branca deslocou-se o suficiente por forma a ficar afastada da última rosa que permaneceu no centro do emblema.</a:t>
            </a:r>
          </a:p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Isto deixou a mais bela das três rosas brancas no centro das sete rosas vermelhas, sobre a cruz branca. As duas rosas que foram retiradas, não caíram sobre a mesa, mas ficaram situadas algumas polegadas abaixo do madeiro inferior da Cruz. Tal foi a origem do costume </a:t>
            </a:r>
            <a:r>
              <a:rPr lang="pt-PT" dirty="0" err="1">
                <a:solidFill>
                  <a:schemeClr val="tx1"/>
                </a:solidFill>
              </a:rPr>
              <a:t>rosacruciano</a:t>
            </a:r>
            <a:r>
              <a:rPr lang="pt-PT" dirty="0">
                <a:solidFill>
                  <a:schemeClr val="tx1"/>
                </a:solidFill>
              </a:rPr>
              <a:t> de colocar apenas uma rosa branca no Centro do Emblema </a:t>
            </a:r>
            <a:r>
              <a:rPr lang="pt-PT" dirty="0" err="1">
                <a:solidFill>
                  <a:schemeClr val="tx1"/>
                </a:solidFill>
              </a:rPr>
              <a:t>Rosacruz</a:t>
            </a:r>
            <a:r>
              <a:rPr lang="pt-PT" dirty="0">
                <a:solidFill>
                  <a:schemeClr val="tx1"/>
                </a:solidFill>
              </a:rPr>
              <a:t> nas reuniões esotéricas.</a:t>
            </a:r>
          </a:p>
        </p:txBody>
      </p:sp>
    </p:spTree>
    <p:extLst>
      <p:ext uri="{BB962C8B-B14F-4D97-AF65-F5344CB8AC3E}">
        <p14:creationId xmlns:p14="http://schemas.microsoft.com/office/powerpoint/2010/main" val="256320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8E05-9D5B-4D0B-B02C-4E716AA9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"/>
            <a:ext cx="11720943" cy="804672"/>
          </a:xfrm>
        </p:spPr>
        <p:txBody>
          <a:bodyPr>
            <a:normAutofit fontScale="90000"/>
          </a:bodyPr>
          <a:lstStyle/>
          <a:p>
            <a:r>
              <a:rPr lang="pt-PT" dirty="0"/>
              <a:t>A Primeira Reunião dos Estudantes Esotéricos e o Mistério da Rosa Branca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7A157546-D1A9-40D7-8048-371B3DA26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429" y="1080655"/>
            <a:ext cx="5353395" cy="5503025"/>
          </a:xfrm>
          <a:ln>
            <a:solidFill>
              <a:srgbClr val="404040"/>
            </a:solidFill>
          </a:ln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8C6C18B-ACFA-4F76-8717-80D38EB9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1" y="931025"/>
            <a:ext cx="6367548" cy="5652655"/>
          </a:xfrm>
        </p:spPr>
        <p:txBody>
          <a:bodyPr>
            <a:normAutofit/>
          </a:bodyPr>
          <a:lstStyle/>
          <a:p>
            <a:pPr algn="l"/>
            <a:r>
              <a:rPr lang="pt-PT" sz="1800" dirty="0"/>
              <a:t>Nesta sublime  reunião houve, a exemplo da memorável reunião da Pedra Fundamental, o inesperado número de nove pessoas presentes, ao se congregar todos os </a:t>
            </a:r>
            <a:r>
              <a:rPr lang="pt-PT" sz="1800" dirty="0" err="1"/>
              <a:t>Probacionistas</a:t>
            </a:r>
            <a:r>
              <a:rPr lang="pt-PT" sz="1800" dirty="0"/>
              <a:t>, inclusive os residentes em Oceanside.</a:t>
            </a:r>
          </a:p>
          <a:p>
            <a:pPr algn="l"/>
            <a:r>
              <a:rPr lang="pt-PT" sz="1800" dirty="0"/>
              <a:t> Três dos Irmãos Maiores estiveram presentes e também o Augusto Décimo-Terceiro, conhecido e reverenciado com o Simbólico nome de Christian </a:t>
            </a:r>
            <a:r>
              <a:rPr lang="pt-PT" sz="1800" dirty="0" err="1"/>
              <a:t>Rosenkreutz</a:t>
            </a:r>
            <a:r>
              <a:rPr lang="pt-PT" sz="1800" dirty="0"/>
              <a:t>, que no passado apareceu como </a:t>
            </a:r>
            <a:r>
              <a:rPr lang="pt-PT" sz="1800" dirty="0" err="1"/>
              <a:t>Hiram</a:t>
            </a:r>
            <a:r>
              <a:rPr lang="pt-PT" sz="1800" dirty="0"/>
              <a:t> </a:t>
            </a:r>
            <a:r>
              <a:rPr lang="pt-PT" sz="1800" dirty="0" err="1"/>
              <a:t>Abiff</a:t>
            </a:r>
            <a:r>
              <a:rPr lang="pt-PT" sz="1800" dirty="0"/>
              <a:t>, Lázaro, e, mais recentemente como o Conde de St. </a:t>
            </a:r>
            <a:r>
              <a:rPr lang="pt-PT" sz="1800" dirty="0" err="1"/>
              <a:t>Germain</a:t>
            </a:r>
            <a:r>
              <a:rPr lang="pt-PT" sz="1800" dirty="0"/>
              <a:t>. </a:t>
            </a:r>
          </a:p>
          <a:p>
            <a:pPr algn="l"/>
            <a:r>
              <a:rPr lang="pt-PT" sz="1800" dirty="0"/>
              <a:t>Não queremos dizer que os Irmãos Maiores se materializassem, pois não é esse o método usado pelos Hierofantes da Sabedoria Ocidental.  As Suas presenças foram sentidas e identificadas.</a:t>
            </a:r>
          </a:p>
          <a:p>
            <a:pPr algn="l"/>
            <a:r>
              <a:rPr lang="pt-PT" sz="1800" dirty="0"/>
              <a:t>Os </a:t>
            </a:r>
            <a:r>
              <a:rPr lang="pt-PT" sz="1800" dirty="0" err="1"/>
              <a:t>Probacionistas</a:t>
            </a:r>
            <a:r>
              <a:rPr lang="pt-PT" sz="1800" dirty="0"/>
              <a:t> que tiveram o privilégio de </a:t>
            </a:r>
            <a:r>
              <a:rPr lang="pt-PT" sz="1800" dirty="0" err="1"/>
              <a:t>estare</a:t>
            </a:r>
            <a:r>
              <a:rPr lang="pt-PT" sz="1800" dirty="0"/>
              <a:t> presentes  nesta primeira reunião, jamais a esqueceriam. Se tivesse havido alguma dúvida na mente de qualquer um deles em relação à realidade da existência dos Irmãos Maiores, tal experiência seguramente haveria dissipado definitivamente tal dúvida.</a:t>
            </a:r>
          </a:p>
        </p:txBody>
      </p:sp>
    </p:spTree>
    <p:extLst>
      <p:ext uri="{BB962C8B-B14F-4D97-AF65-F5344CB8AC3E}">
        <p14:creationId xmlns:p14="http://schemas.microsoft.com/office/powerpoint/2010/main" val="234129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CFD7-5D08-4D98-9C6E-CD80CD39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3" y="1"/>
            <a:ext cx="5918661" cy="422754"/>
          </a:xfrm>
        </p:spPr>
        <p:txBody>
          <a:bodyPr>
            <a:normAutofit fontScale="90000"/>
          </a:bodyPr>
          <a:lstStyle/>
          <a:p>
            <a:r>
              <a:rPr lang="pt-PT" dirty="0"/>
              <a:t>MONTE ECCLESIA 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24B0A418-6BEE-4A51-966E-0A77D3F33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9441" y="422754"/>
            <a:ext cx="4372494" cy="5989719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B7D82C-B22F-45FD-B9D5-5782A4EC6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003" y="598516"/>
            <a:ext cx="6234545" cy="6134793"/>
          </a:xfrm>
        </p:spPr>
        <p:txBody>
          <a:bodyPr>
            <a:normAutofit/>
          </a:bodyPr>
          <a:lstStyle/>
          <a:p>
            <a:pPr algn="l"/>
            <a:r>
              <a:rPr lang="pt-PT" sz="1600" dirty="0"/>
              <a:t>1914 - 12 de abril -     Primeiro Serviço de Páscoa em </a:t>
            </a:r>
            <a:r>
              <a:rPr lang="pt-PT" sz="1600" dirty="0" err="1"/>
              <a:t>Mount</a:t>
            </a:r>
            <a:r>
              <a:rPr lang="pt-PT" sz="1600" dirty="0"/>
              <a:t> </a:t>
            </a:r>
            <a:r>
              <a:rPr lang="pt-PT" sz="1600" dirty="0" err="1"/>
              <a:t>Ecclesia</a:t>
            </a:r>
            <a:r>
              <a:rPr lang="pt-PT" sz="1600" dirty="0"/>
              <a:t>.</a:t>
            </a:r>
          </a:p>
          <a:p>
            <a:pPr algn="l"/>
            <a:r>
              <a:rPr lang="pt-PT" sz="1600" dirty="0"/>
              <a:t>        -  23 de junho    Primeiro Serviço de Cura.</a:t>
            </a:r>
          </a:p>
          <a:p>
            <a:pPr algn="l"/>
            <a:r>
              <a:rPr lang="pt-PT" sz="1600" dirty="0"/>
              <a:t>         - 26 de novembro -   Consagração da Cafetaria, e da pedra fundamental da </a:t>
            </a:r>
            <a:r>
              <a:rPr lang="pt-PT" sz="1600" dirty="0" err="1"/>
              <a:t>Ecclesia</a:t>
            </a:r>
            <a:r>
              <a:rPr lang="pt-PT" sz="1600" dirty="0"/>
              <a:t> ou Templo de Cura. Instalação de gerador. 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1916 – Maio - Publicação da revista </a:t>
            </a:r>
            <a:r>
              <a:rPr lang="pt-PT" sz="1600" dirty="0" err="1"/>
              <a:t>Rays</a:t>
            </a:r>
            <a:r>
              <a:rPr lang="pt-PT" sz="1600" dirty="0"/>
              <a:t> </a:t>
            </a:r>
            <a:r>
              <a:rPr lang="pt-PT" sz="1600" dirty="0" err="1"/>
              <a:t>from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Rose Cross. </a:t>
            </a:r>
          </a:p>
          <a:p>
            <a:pPr algn="l"/>
            <a:r>
              <a:rPr lang="pt-PT" sz="1600" dirty="0"/>
              <a:t>          (Capa da revista </a:t>
            </a:r>
            <a:r>
              <a:rPr lang="pt-PT" sz="1600" dirty="0" err="1"/>
              <a:t>Rays</a:t>
            </a:r>
            <a:r>
              <a:rPr lang="pt-PT" sz="1600" dirty="0"/>
              <a:t> </a:t>
            </a:r>
            <a:r>
              <a:rPr lang="pt-PT" sz="1600" dirty="0" err="1"/>
              <a:t>from</a:t>
            </a:r>
            <a:r>
              <a:rPr lang="pt-PT" sz="1600" dirty="0"/>
              <a:t> de Rose Cross, na imagem ao lado)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1917 - Março - Max </a:t>
            </a:r>
            <a:r>
              <a:rPr lang="pt-PT" sz="1600" dirty="0" err="1"/>
              <a:t>Heindel</a:t>
            </a:r>
            <a:r>
              <a:rPr lang="pt-PT" sz="1600" dirty="0"/>
              <a:t> recebe a visita da poeta </a:t>
            </a:r>
            <a:r>
              <a:rPr lang="pt-PT" sz="1600" dirty="0" err="1"/>
              <a:t>Ella</a:t>
            </a:r>
            <a:r>
              <a:rPr lang="pt-PT" sz="1600" dirty="0"/>
              <a:t> </a:t>
            </a:r>
            <a:r>
              <a:rPr lang="pt-PT" sz="1600" dirty="0" err="1"/>
              <a:t>Wheeler</a:t>
            </a:r>
            <a:r>
              <a:rPr lang="pt-PT" sz="1600" dirty="0"/>
              <a:t> </a:t>
            </a:r>
            <a:r>
              <a:rPr lang="pt-PT" sz="1600" dirty="0" err="1"/>
              <a:t>Wilcox</a:t>
            </a:r>
            <a:r>
              <a:rPr lang="pt-PT" sz="1600" dirty="0"/>
              <a:t> em </a:t>
            </a:r>
            <a:r>
              <a:rPr lang="pt-PT" sz="1600" dirty="0" err="1"/>
              <a:t>Mt</a:t>
            </a:r>
            <a:r>
              <a:rPr lang="pt-PT" sz="1600" dirty="0"/>
              <a:t>. </a:t>
            </a:r>
            <a:r>
              <a:rPr lang="pt-PT" sz="1600" dirty="0" err="1"/>
              <a:t>Ecclesia</a:t>
            </a:r>
            <a:r>
              <a:rPr lang="pt-PT" sz="1600" dirty="0"/>
              <a:t>.</a:t>
            </a:r>
          </a:p>
          <a:p>
            <a:pPr algn="l"/>
            <a:r>
              <a:rPr lang="pt-PT" sz="1600" dirty="0"/>
              <a:t>         13 de Março -  Início da construção do novo Prédio Administrativo , </a:t>
            </a:r>
            <a:r>
              <a:rPr lang="pt-PT" sz="1600" dirty="0" err="1"/>
              <a:t>concluida</a:t>
            </a:r>
            <a:r>
              <a:rPr lang="pt-PT" sz="1600" dirty="0"/>
              <a:t> em Junho.</a:t>
            </a:r>
          </a:p>
          <a:p>
            <a:pPr algn="l"/>
            <a:r>
              <a:rPr lang="pt-PT" sz="1600" dirty="0"/>
              <a:t>         Maio - Construção da vivenda </a:t>
            </a:r>
            <a:r>
              <a:rPr lang="pt-PT" sz="1600" dirty="0" err="1"/>
              <a:t>Ecclesia</a:t>
            </a:r>
            <a:r>
              <a:rPr lang="pt-PT" sz="1600" dirty="0"/>
              <a:t> .</a:t>
            </a:r>
          </a:p>
          <a:p>
            <a:pPr algn="l"/>
            <a:r>
              <a:rPr lang="pt-PT" sz="1600" dirty="0"/>
              <a:t>         15 de Julho -  O casal  </a:t>
            </a:r>
            <a:r>
              <a:rPr lang="pt-PT" sz="1600" dirty="0" err="1"/>
              <a:t>Heindel</a:t>
            </a:r>
            <a:r>
              <a:rPr lang="pt-PT" sz="1600" dirty="0"/>
              <a:t>,  de férias, calculam as </a:t>
            </a:r>
            <a:r>
              <a:rPr lang="pt-PT" sz="1600" i="1" dirty="0" err="1"/>
              <a:t>Ephemerides</a:t>
            </a:r>
            <a:r>
              <a:rPr lang="pt-PT" sz="1600" dirty="0"/>
              <a:t> e Tábuas de Casas . </a:t>
            </a:r>
          </a:p>
          <a:p>
            <a:pPr algn="l"/>
            <a:endParaRPr lang="pt-PT" sz="1600" dirty="0"/>
          </a:p>
          <a:p>
            <a:pPr algn="l"/>
            <a:r>
              <a:rPr lang="pt-PT" sz="1600" dirty="0"/>
              <a:t>1918 - Maio  -  Fazem-se planos para instalar uma oficina de </a:t>
            </a:r>
            <a:r>
              <a:rPr lang="pt-PT" sz="1600" dirty="0" err="1"/>
              <a:t>encardernação</a:t>
            </a:r>
            <a:r>
              <a:rPr lang="pt-PT" sz="1600" dirty="0"/>
              <a:t>.</a:t>
            </a:r>
          </a:p>
          <a:p>
            <a:pPr algn="l"/>
            <a:endParaRPr lang="pt-PT" sz="1600" dirty="0"/>
          </a:p>
          <a:p>
            <a:pPr algn="l"/>
            <a:endParaRPr lang="pt-PT" sz="1600" dirty="0"/>
          </a:p>
          <a:p>
            <a:pPr algn="l"/>
            <a:endParaRPr lang="pt-PT" sz="1600" dirty="0"/>
          </a:p>
          <a:p>
            <a:pPr algn="l"/>
            <a:endParaRPr lang="pt-PT" dirty="0"/>
          </a:p>
          <a:p>
            <a:pPr algn="l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931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8B4FD0E-151A-4679-9396-8A78A1831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903" y="1315391"/>
            <a:ext cx="4270248" cy="525364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PRO-ECCLESIA (1913) 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81942DD5-E6EF-48E7-B0CA-6CC766428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47" y="2060336"/>
            <a:ext cx="6044353" cy="3844637"/>
          </a:xfrm>
        </p:spPr>
      </p:pic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4B22CB9C-53E2-4BBF-9535-EEE33F1550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3502" y="2058866"/>
            <a:ext cx="6018498" cy="3847575"/>
          </a:xfrm>
        </p:spPr>
      </p:pic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ED176B2-578E-4652-AC71-06673223D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2111" y="1353313"/>
            <a:ext cx="4270248" cy="525364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MONTE ECCLESIA (1917)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60012DF-C4F5-40E9-A4AD-5115B752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6547"/>
            <a:ext cx="7729728" cy="880733"/>
          </a:xfrm>
        </p:spPr>
        <p:txBody>
          <a:bodyPr/>
          <a:lstStyle/>
          <a:p>
            <a:r>
              <a:rPr lang="pt-PT" dirty="0"/>
              <a:t>MONTE ECCLESIA </a:t>
            </a:r>
          </a:p>
        </p:txBody>
      </p:sp>
    </p:spTree>
    <p:extLst>
      <p:ext uri="{BB962C8B-B14F-4D97-AF65-F5344CB8AC3E}">
        <p14:creationId xmlns:p14="http://schemas.microsoft.com/office/powerpoint/2010/main" val="170729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B97DF-4467-4062-9883-4937C49E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216132"/>
            <a:ext cx="11853949" cy="964276"/>
          </a:xfrm>
        </p:spPr>
        <p:txBody>
          <a:bodyPr>
            <a:normAutofit fontScale="90000"/>
          </a:bodyPr>
          <a:lstStyle/>
          <a:p>
            <a:r>
              <a:rPr lang="pt-PT" b="1" i="1" dirty="0"/>
              <a:t>MT ECCLESIA -  TEMPLO DE CURA</a:t>
            </a:r>
            <a:br>
              <a:rPr lang="pt-PT" dirty="0"/>
            </a:br>
            <a:r>
              <a:rPr lang="pt-PT" dirty="0"/>
              <a:t> (ATUALMENTE)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CDF3ECCA-7226-48BB-A1AB-A7524233E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23" y="1333990"/>
            <a:ext cx="10557162" cy="5299565"/>
          </a:xfrm>
        </p:spPr>
      </p:pic>
    </p:spTree>
    <p:extLst>
      <p:ext uri="{BB962C8B-B14F-4D97-AF65-F5344CB8AC3E}">
        <p14:creationId xmlns:p14="http://schemas.microsoft.com/office/powerpoint/2010/main" val="138404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37740-4798-45F4-9A3F-A9D6C0E5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05" y="6201330"/>
            <a:ext cx="7729728" cy="656670"/>
          </a:xfrm>
        </p:spPr>
        <p:txBody>
          <a:bodyPr>
            <a:normAutofit fontScale="90000"/>
          </a:bodyPr>
          <a:lstStyle/>
          <a:p>
            <a:r>
              <a:rPr lang="pt-PT" b="1" i="1" dirty="0"/>
              <a:t>MAX  HEINDEL  (1865 - 1919)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245AB2F-3BB6-4D26-AA77-FC216C390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706" y="0"/>
            <a:ext cx="7729727" cy="6060014"/>
          </a:xfrm>
        </p:spPr>
      </p:pic>
    </p:spTree>
    <p:extLst>
      <p:ext uri="{BB962C8B-B14F-4D97-AF65-F5344CB8AC3E}">
        <p14:creationId xmlns:p14="http://schemas.microsoft.com/office/powerpoint/2010/main" val="1123119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CC3A2C35-028C-4355-BFE6-9E374089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149630"/>
            <a:ext cx="9476509" cy="681644"/>
          </a:xfrm>
        </p:spPr>
        <p:txBody>
          <a:bodyPr>
            <a:normAutofit fontScale="90000"/>
          </a:bodyPr>
          <a:lstStyle/>
          <a:p>
            <a:r>
              <a:rPr lang="pt-PT" dirty="0"/>
              <a:t>SEXTO MOMENTO MUSICAL 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971BA3-A9DB-4145-87A6-CE371FAD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230284"/>
            <a:ext cx="7729728" cy="5220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i="1" dirty="0"/>
              <a:t>ARIOSO, </a:t>
            </a:r>
            <a:r>
              <a:rPr lang="pt-PT" sz="2000" b="1" i="1" dirty="0" err="1"/>
              <a:t>from</a:t>
            </a:r>
            <a:r>
              <a:rPr lang="pt-PT" sz="2000" b="1" i="1" dirty="0"/>
              <a:t> CANTATA Nº 156 BMW</a:t>
            </a:r>
          </a:p>
          <a:p>
            <a:pPr marL="0" indent="0" algn="ctr">
              <a:buNone/>
            </a:pPr>
            <a:r>
              <a:rPr lang="pt-PT" sz="2000" b="1" i="1" dirty="0"/>
              <a:t>( Johann Sebastian Bach )</a:t>
            </a:r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r>
              <a:rPr lang="pt-PT" sz="2000" b="1" i="1" dirty="0"/>
              <a:t>Arranjo para Flauta Transversal e Guitarra, por Duo Em Sol Maior</a:t>
            </a:r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  <a:p>
            <a:pPr marL="0" indent="0" algn="ctr">
              <a:buNone/>
            </a:pPr>
            <a:endParaRPr lang="pt-PT" sz="2000" b="1" i="1" dirty="0"/>
          </a:p>
        </p:txBody>
      </p:sp>
    </p:spTree>
    <p:extLst>
      <p:ext uri="{BB962C8B-B14F-4D97-AF65-F5344CB8AC3E}">
        <p14:creationId xmlns:p14="http://schemas.microsoft.com/office/powerpoint/2010/main" val="315263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0C10F-E722-40CE-9DA7-23BB8A4C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116379"/>
            <a:ext cx="6301048" cy="565265"/>
          </a:xfrm>
        </p:spPr>
        <p:txBody>
          <a:bodyPr>
            <a:normAutofit fontScale="90000"/>
          </a:bodyPr>
          <a:lstStyle/>
          <a:p>
            <a:r>
              <a:rPr lang="pt-PT" dirty="0"/>
              <a:t>MAX HEINDEL </a:t>
            </a:r>
            <a:br>
              <a:rPr lang="pt-PT" dirty="0"/>
            </a:br>
            <a:r>
              <a:rPr lang="pt-PT" dirty="0"/>
              <a:t>o Místico Cristão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D1511C94-258B-4AEF-8CA9-353BC5B2C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2690" y="555955"/>
            <a:ext cx="4415444" cy="5784232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D15B0D8-F58F-4DD9-B7C8-A9EED0EC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78" y="881149"/>
            <a:ext cx="6700057" cy="5735782"/>
          </a:xfrm>
        </p:spPr>
        <p:txBody>
          <a:bodyPr>
            <a:normAutofit lnSpcReduction="10000"/>
          </a:bodyPr>
          <a:lstStyle/>
          <a:p>
            <a:pPr algn="l"/>
            <a:r>
              <a:rPr lang="pt-PT" sz="1800" dirty="0"/>
              <a:t>1919 -  A 6 de  Janeiro,  ocorre a transição  de Max </a:t>
            </a:r>
            <a:r>
              <a:rPr lang="pt-PT" sz="1800" dirty="0" err="1"/>
              <a:t>Heindel</a:t>
            </a:r>
            <a:r>
              <a:rPr lang="pt-PT" sz="1800" dirty="0"/>
              <a:t>, a sua passagem,  devido a um infarto de miocárdio. </a:t>
            </a:r>
          </a:p>
          <a:p>
            <a:pPr algn="l"/>
            <a:r>
              <a:rPr lang="pt-PT" sz="1800" dirty="0"/>
              <a:t>Após o almoço , neste dia,  Augusta dirigiu-se ao seu escritório para finalizar algum trabalho na direção de várias secretarias. Por volta das quatro horas da tarde, Max </a:t>
            </a:r>
            <a:r>
              <a:rPr lang="pt-PT" sz="1800" dirty="0" err="1"/>
              <a:t>Heindel</a:t>
            </a:r>
            <a:r>
              <a:rPr lang="pt-PT" sz="1800" dirty="0"/>
              <a:t>, que havia redigido uma Carta ao agente local dos Correios, levou a carta ao escritório de sua esposa para sua aprovação, pois ele nunca fazia qualquer mudança ou iniciava algum projeto novo sem consultar a sua parceira de fé.</a:t>
            </a:r>
          </a:p>
          <a:p>
            <a:pPr algn="l"/>
            <a:r>
              <a:rPr lang="pt-PT" sz="1800" dirty="0"/>
              <a:t>Enquanto Augusta lia  esta carta, Max </a:t>
            </a:r>
            <a:r>
              <a:rPr lang="pt-PT" sz="1800" dirty="0" err="1"/>
              <a:t>Heindel</a:t>
            </a:r>
            <a:r>
              <a:rPr lang="pt-PT" sz="1800" dirty="0"/>
              <a:t>, que estava em pé ao seu lado, caía lentamente sobre o soalho. Porém ele não caiu sema amparo. Ele caiu suavemente, como se mãos amorosas tivessem a envolver o seu corpo, deitando-o  ternamente.</a:t>
            </a:r>
          </a:p>
          <a:p>
            <a:pPr algn="l"/>
            <a:r>
              <a:rPr lang="pt-PT" sz="1800" dirty="0"/>
              <a:t>Olhando serenamente para a sua esposa, ele pronunciou, sorrindo as suas últimas palavras:</a:t>
            </a:r>
          </a:p>
          <a:p>
            <a:pPr algn="l"/>
            <a:r>
              <a:rPr lang="pt-PT" sz="1800" dirty="0"/>
              <a:t>“- Eu estou bem, querida!”, e passou ao Oriente Eterno.</a:t>
            </a:r>
          </a:p>
          <a:p>
            <a:pPr algn="l"/>
            <a:r>
              <a:rPr lang="pt-PT" sz="1800" dirty="0"/>
              <a:t>Com estas amorosas palavras nos seus lábios, </a:t>
            </a:r>
            <a:r>
              <a:rPr lang="pt-PT" sz="1800" dirty="0" err="1"/>
              <a:t>Heindel</a:t>
            </a:r>
            <a:r>
              <a:rPr lang="pt-PT" sz="1800" dirty="0"/>
              <a:t> passava ao Grande Além, onde havia através de sua devoção ao Divino e à Humanidade preparado um grande trabalho com um Grupo de Auxiliares Invisíveis, através dos quais o Trabalho Espiritual de Cura é efetuado.  Tinha cumprido naqueles dez anos a sua missão.</a:t>
            </a:r>
          </a:p>
          <a:p>
            <a:pPr algn="l"/>
            <a:endParaRPr lang="pt-PT" sz="1800" dirty="0">
              <a:solidFill>
                <a:schemeClr val="tx1"/>
              </a:solidFill>
            </a:endParaRPr>
          </a:p>
          <a:p>
            <a:pPr algn="l"/>
            <a:endParaRPr lang="pt-PT" sz="1800" dirty="0">
              <a:solidFill>
                <a:schemeClr val="tx1"/>
              </a:solidFill>
            </a:endParaRPr>
          </a:p>
          <a:p>
            <a:pPr algn="l"/>
            <a:endParaRPr lang="pt-PT" sz="1800" dirty="0">
              <a:solidFill>
                <a:schemeClr val="tx1"/>
              </a:solidFill>
            </a:endParaRPr>
          </a:p>
          <a:p>
            <a:pPr algn="l"/>
            <a:endParaRPr lang="pt-PT" sz="1800" dirty="0">
              <a:solidFill>
                <a:schemeClr val="tx1"/>
              </a:solidFill>
            </a:endParaRPr>
          </a:p>
          <a:p>
            <a:pPr algn="l"/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62A6E6F-1680-499D-B899-4477C26D0E1E}"/>
              </a:ext>
            </a:extLst>
          </p:cNvPr>
          <p:cNvSpPr/>
          <p:nvPr/>
        </p:nvSpPr>
        <p:spPr>
          <a:xfrm>
            <a:off x="8060462" y="6340187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Max </a:t>
            </a:r>
            <a:r>
              <a:rPr lang="pt-PT" dirty="0" err="1"/>
              <a:t>Heindel</a:t>
            </a:r>
            <a:r>
              <a:rPr lang="pt-PT" dirty="0"/>
              <a:t> (1865 -1919)</a:t>
            </a:r>
          </a:p>
        </p:txBody>
      </p:sp>
    </p:spTree>
    <p:extLst>
      <p:ext uri="{BB962C8B-B14F-4D97-AF65-F5344CB8AC3E}">
        <p14:creationId xmlns:p14="http://schemas.microsoft.com/office/powerpoint/2010/main" val="202993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99750">
              <a:srgbClr val="0090D8"/>
            </a:gs>
            <a:gs pos="100000">
              <a:srgbClr val="0070C0"/>
            </a:gs>
            <a:gs pos="87000">
              <a:srgbClr val="0B6EE5"/>
            </a:gs>
            <a:gs pos="1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87FDD464-3ADF-40C9-9E03-AD4775FF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199505"/>
            <a:ext cx="11454939" cy="498764"/>
          </a:xfrm>
        </p:spPr>
        <p:txBody>
          <a:bodyPr>
            <a:normAutofit fontScale="90000"/>
          </a:bodyPr>
          <a:lstStyle/>
          <a:p>
            <a:r>
              <a:rPr lang="pt-PT" dirty="0"/>
              <a:t>A OBRA – Mente Sã, Coração Nobre, Corpo Puro </a:t>
            </a:r>
          </a:p>
        </p:txBody>
      </p:sp>
      <p:sp useBgFill="1"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C313D9-E23B-457E-B151-22164C32C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931025"/>
            <a:ext cx="11571317" cy="568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Max </a:t>
            </a:r>
            <a:r>
              <a:rPr lang="pt-PT" dirty="0" err="1"/>
              <a:t>Heindel</a:t>
            </a:r>
            <a:r>
              <a:rPr lang="pt-PT" dirty="0"/>
              <a:t> deixou a Obra iniciada, tendo cumprido a sua missão de mensageiro dos Irmãos Maiores.</a:t>
            </a:r>
          </a:p>
          <a:p>
            <a:pPr marL="0" indent="0">
              <a:buNone/>
            </a:pPr>
            <a:r>
              <a:rPr lang="pt-PT" dirty="0"/>
              <a:t>Muitos foram os seus seguidores. A Grande Obra é uma mensagem ao mundo sobre Amor e </a:t>
            </a:r>
            <a:r>
              <a:rPr lang="pt-PT" dirty="0" err="1"/>
              <a:t>Altruismo</a:t>
            </a:r>
            <a:r>
              <a:rPr lang="pt-PT" dirty="0"/>
              <a:t>, Serviço desinteressado, Cura e Saúde, através também do cumprimento das Leis Naturais, de uma mente sã, coração nobre, corpo puro, onde se reforça a ideia da não crueldade com humanos ou animais, o vegetarianismo, não só na dieta mas como forma de estar,  o treinamento esotérico, pensamentos e atos </a:t>
            </a:r>
            <a:r>
              <a:rPr lang="pt-PT" dirty="0" err="1"/>
              <a:t>correctos</a:t>
            </a:r>
            <a:r>
              <a:rPr lang="pt-PT" dirty="0"/>
              <a:t>, unir razão e devoção no caminho, pois ambos são fundamentais, unidos.</a:t>
            </a:r>
          </a:p>
          <a:p>
            <a:pPr marL="0" indent="0">
              <a:buNone/>
            </a:pPr>
            <a:r>
              <a:rPr lang="pt-PT" dirty="0"/>
              <a:t>Foi Augusta </a:t>
            </a:r>
            <a:r>
              <a:rPr lang="pt-PT" dirty="0" err="1"/>
              <a:t>Foss</a:t>
            </a:r>
            <a:r>
              <a:rPr lang="pt-PT" dirty="0"/>
              <a:t> </a:t>
            </a:r>
            <a:r>
              <a:rPr lang="pt-PT" dirty="0" err="1"/>
              <a:t>Heindel</a:t>
            </a:r>
            <a:r>
              <a:rPr lang="pt-PT" dirty="0"/>
              <a:t> quem diretamente sucedeu a </a:t>
            </a:r>
            <a:r>
              <a:rPr lang="pt-PT" dirty="0" err="1"/>
              <a:t>Heindel</a:t>
            </a:r>
            <a:r>
              <a:rPr lang="pt-PT" dirty="0"/>
              <a:t>. Com a ajuda de alguns leais Irmãos  </a:t>
            </a:r>
            <a:r>
              <a:rPr lang="pt-PT" dirty="0" err="1"/>
              <a:t>Probacionistas</a:t>
            </a:r>
            <a:r>
              <a:rPr lang="pt-PT" dirty="0"/>
              <a:t>, a Sra. </a:t>
            </a:r>
            <a:r>
              <a:rPr lang="pt-PT" dirty="0" err="1"/>
              <a:t>Heindel</a:t>
            </a:r>
            <a:r>
              <a:rPr lang="pt-PT" dirty="0"/>
              <a:t> continuou a dirigir todas as atividades esotéricas da Fraternidade </a:t>
            </a:r>
            <a:r>
              <a:rPr lang="pt-PT" dirty="0" err="1"/>
              <a:t>Rosacruz</a:t>
            </a:r>
            <a:r>
              <a:rPr lang="pt-PT" dirty="0"/>
              <a:t>, usando o nome “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Rosicrucian</a:t>
            </a:r>
            <a:r>
              <a:rPr lang="pt-PT" dirty="0"/>
              <a:t> </a:t>
            </a:r>
            <a:r>
              <a:rPr lang="pt-PT" dirty="0" err="1"/>
              <a:t>Fellowship</a:t>
            </a:r>
            <a:r>
              <a:rPr lang="pt-PT" dirty="0"/>
              <a:t>”, estabelecida por Max </a:t>
            </a:r>
            <a:r>
              <a:rPr lang="pt-PT" dirty="0" err="1"/>
              <a:t>heindel</a:t>
            </a:r>
            <a:r>
              <a:rPr lang="pt-PT" dirty="0"/>
              <a:t> em 1908 com os mesmos emblemas, insígnia e lema.</a:t>
            </a:r>
          </a:p>
          <a:p>
            <a:pPr marL="0" indent="0">
              <a:buNone/>
            </a:pPr>
            <a:r>
              <a:rPr lang="pt-PT" dirty="0"/>
              <a:t>De janeiro de 1919 em diante, com a ajuda dos Irmãos </a:t>
            </a:r>
            <a:r>
              <a:rPr lang="pt-PT" dirty="0" err="1"/>
              <a:t>Probacionistas</a:t>
            </a:r>
            <a:r>
              <a:rPr lang="pt-PT" dirty="0"/>
              <a:t>, a Sra. </a:t>
            </a:r>
            <a:r>
              <a:rPr lang="pt-PT" dirty="0" err="1"/>
              <a:t>Heindel</a:t>
            </a:r>
            <a:r>
              <a:rPr lang="pt-PT" dirty="0"/>
              <a:t> continuou a conduzir as atividades esotéricas da mesma forma estabelecida por Max </a:t>
            </a:r>
            <a:r>
              <a:rPr lang="pt-PT" dirty="0" err="1"/>
              <a:t>Heindel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Em 25 de dezembro de 1920 foi inaugurado o Templo de cura,  sendo construído com o exclusivo propósito de concentrar e proporcionar meios mais poderosos para a cura das doenças. </a:t>
            </a:r>
          </a:p>
          <a:p>
            <a:pPr marL="0" indent="0">
              <a:buNone/>
            </a:pPr>
            <a:r>
              <a:rPr lang="pt-PT" dirty="0"/>
              <a:t>As reuniões de Cura são celebradas neste lugar sagrado em horário determinado, todos os dias, pelos Irmãos </a:t>
            </a:r>
            <a:r>
              <a:rPr lang="pt-PT" dirty="0" err="1"/>
              <a:t>Probacionistas</a:t>
            </a:r>
            <a:r>
              <a:rPr lang="pt-PT" dirty="0"/>
              <a:t> que consagraram suas vidas a este trabalho e são assistidos e ajudados pelos Irmãos Maiores, que utilizam </a:t>
            </a:r>
            <a:r>
              <a:rPr lang="pt-PT" dirty="0" err="1"/>
              <a:t>Mt</a:t>
            </a:r>
            <a:r>
              <a:rPr lang="pt-PT" dirty="0"/>
              <a:t>. </a:t>
            </a:r>
            <a:r>
              <a:rPr lang="pt-PT" dirty="0" err="1"/>
              <a:t>Ecclesia</a:t>
            </a:r>
            <a:r>
              <a:rPr lang="pt-PT" dirty="0"/>
              <a:t> como um ponto de foco e de concentração. </a:t>
            </a:r>
          </a:p>
          <a:p>
            <a:pPr marL="0" indent="0">
              <a:buNone/>
            </a:pPr>
            <a:r>
              <a:rPr lang="pt-PT" dirty="0"/>
              <a:t>Acrescente-se a isto o trabalho amoroso dos Auxiliares Invisíveis.  A força de Cura gerada em </a:t>
            </a:r>
            <a:r>
              <a:rPr lang="pt-PT" dirty="0" err="1"/>
              <a:t>Ecclesia</a:t>
            </a:r>
            <a:r>
              <a:rPr lang="pt-PT" dirty="0"/>
              <a:t> tem fortalecido a eficiência do trabalho dos Auxiliares Invisíveis, de tal forma que as curas efetuadas são frequentemente quase milagrosas e este trabalho de cura estende-se por todo o globo.</a:t>
            </a:r>
          </a:p>
        </p:txBody>
      </p:sp>
    </p:spTree>
    <p:extLst>
      <p:ext uri="{BB962C8B-B14F-4D97-AF65-F5344CB8AC3E}">
        <p14:creationId xmlns:p14="http://schemas.microsoft.com/office/powerpoint/2010/main" val="115012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DBE920C4-9EB2-4838-9505-B896973B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04" y="216132"/>
            <a:ext cx="10224654" cy="648392"/>
          </a:xfrm>
        </p:spPr>
        <p:txBody>
          <a:bodyPr>
            <a:noAutofit/>
          </a:bodyPr>
          <a:lstStyle/>
          <a:p>
            <a:r>
              <a:rPr lang="pt-PT" sz="2400" dirty="0"/>
              <a:t>Monte </a:t>
            </a:r>
            <a:r>
              <a:rPr lang="pt-PT" sz="2400" dirty="0" err="1"/>
              <a:t>ecclesia</a:t>
            </a:r>
            <a:r>
              <a:rPr lang="pt-PT" sz="2400" dirty="0"/>
              <a:t> </a:t>
            </a:r>
            <a:br>
              <a:rPr lang="pt-PT" sz="2400" dirty="0"/>
            </a:br>
            <a:r>
              <a:rPr lang="pt-PT" sz="2400" dirty="0"/>
              <a:t>“uma miniatura de um mundo melhor”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8BDA0C-941F-453B-9E40-5D4BEE0A4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404" y="1147156"/>
            <a:ext cx="10224654" cy="5170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“Mesmo que as realizações até agora tenham sido impressionantes, o maior trabalho da Fraternidade está por vir. Mais e mais chegarão à procura da vossa ajuda e orientação, e serão legiões de nomes. Tentarão toda a oportunidade e esgotarão todos os recursos, porém a necessidade do homem é a oportunidade de Deus. O misticismo é a única resposta ao materialismo. Isto foi claramente demonstrado por gerações. Com as  nossas mentes dedicadas à verdade; com os nossos corações  fortalecidos pela fé simples e as nossas mãos ocupadas num trabalho útil, pregamos, não apenas por palavras, mas por meio do exemplo.</a:t>
            </a:r>
          </a:p>
          <a:p>
            <a:pPr marL="0" indent="0">
              <a:buNone/>
            </a:pPr>
            <a:r>
              <a:rPr lang="pt-PT" sz="2000" dirty="0"/>
              <a:t>Quando um arquiteto planeia uma formosa catedral, primeiramente constrói o modelo, não apenas para testar os seus planos, como também para revelar mais claramente as suas ideias aos outros. Centros de cultura espiritual, similarmente, são estabelecidos conforme a especificação traçada pelo dedo do Grande Arquiteto do Universo. No solo nativo da Califórnia, foi edificado </a:t>
            </a:r>
            <a:r>
              <a:rPr lang="pt-PT" sz="2000" dirty="0" err="1"/>
              <a:t>Mt</a:t>
            </a:r>
            <a:r>
              <a:rPr lang="pt-PT" sz="2000" dirty="0"/>
              <a:t>. </a:t>
            </a:r>
            <a:r>
              <a:rPr lang="pt-PT" sz="2000" dirty="0" err="1"/>
              <a:t>Ecclesia</a:t>
            </a:r>
            <a:r>
              <a:rPr lang="pt-PT" sz="2000" dirty="0"/>
              <a:t>, este Centro Público, uma miniatura de um mundo melhor, da aspiração espiritual humana.”</a:t>
            </a:r>
          </a:p>
          <a:p>
            <a:pPr marL="0" indent="0">
              <a:buNone/>
            </a:pPr>
            <a:r>
              <a:rPr lang="pt-PT" sz="2000" dirty="0" err="1"/>
              <a:t>Manly</a:t>
            </a:r>
            <a:r>
              <a:rPr lang="pt-PT" sz="2000" dirty="0"/>
              <a:t> P. Hall</a:t>
            </a:r>
          </a:p>
        </p:txBody>
      </p:sp>
    </p:spTree>
    <p:extLst>
      <p:ext uri="{BB962C8B-B14F-4D97-AF65-F5344CB8AC3E}">
        <p14:creationId xmlns:p14="http://schemas.microsoft.com/office/powerpoint/2010/main" val="388289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D18F9187-4F4B-42B1-811E-3E174BF3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05" y="116794"/>
            <a:ext cx="7729728" cy="697853"/>
          </a:xfrm>
        </p:spPr>
        <p:txBody>
          <a:bodyPr>
            <a:normAutofit fontScale="90000"/>
          </a:bodyPr>
          <a:lstStyle/>
          <a:p>
            <a:r>
              <a:rPr lang="pt-PT" dirty="0"/>
              <a:t>RECURSOS E FONTES UTILIZADAS: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89D6FA2-A067-4CC3-8125-0D4B3CB6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05" y="1097280"/>
            <a:ext cx="11634493" cy="5469775"/>
          </a:xfrm>
        </p:spPr>
        <p:txBody>
          <a:bodyPr/>
          <a:lstStyle/>
          <a:p>
            <a:pPr marL="0" indent="0">
              <a:buNone/>
            </a:pPr>
            <a:r>
              <a:rPr lang="pt-PT" sz="2000" dirty="0"/>
              <a:t>FONTES E RECURSOS UTILIZADOS: </a:t>
            </a:r>
          </a:p>
          <a:p>
            <a:pPr marL="0" indent="0">
              <a:buNone/>
            </a:pPr>
            <a:r>
              <a:rPr lang="pt-PT" sz="2000" dirty="0"/>
              <a:t>Site oficial do Centro Autorizado do Rio de Janeiro</a:t>
            </a:r>
          </a:p>
          <a:p>
            <a:pPr marL="0" indent="0">
              <a:buNone/>
            </a:pPr>
            <a:r>
              <a:rPr lang="pt-PT" sz="2000" dirty="0">
                <a:hlinkClick r:id="rId3"/>
              </a:rPr>
              <a:t>http://www.christianrosenkreuz.org</a:t>
            </a:r>
            <a:endParaRPr lang="pt-PT" sz="2000" dirty="0"/>
          </a:p>
          <a:p>
            <a:pPr>
              <a:buFontTx/>
              <a:buChar char="-"/>
            </a:pPr>
            <a:r>
              <a:rPr lang="de-DE" sz="2000" dirty="0"/>
              <a:t>Max Heindel, CRONOLOGIA, por  Ger Westenberg.</a:t>
            </a:r>
          </a:p>
          <a:p>
            <a:pPr>
              <a:buFontTx/>
              <a:buChar char="-"/>
            </a:pPr>
            <a:r>
              <a:rPr lang="de-DE" sz="2000" dirty="0"/>
              <a:t>Max Heindel Redivivo, por um Estudante dos Enisnamentos Rosacruzes.</a:t>
            </a:r>
          </a:p>
          <a:p>
            <a:pPr>
              <a:buFontTx/>
              <a:buChar char="-"/>
            </a:pPr>
            <a:r>
              <a:rPr lang="de-DE" sz="2000" dirty="0"/>
              <a:t>Max Heindel,  A Short Biography.</a:t>
            </a:r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BIBLIOGRAFIA ADICIONAL:</a:t>
            </a:r>
          </a:p>
          <a:p>
            <a:pPr marL="0" indent="0">
              <a:buNone/>
            </a:pPr>
            <a:r>
              <a:rPr lang="de-DE" sz="2000" dirty="0"/>
              <a:t>Max Heindel e a Fraternidade Rosacruz, Ger Westenberg, Edição do Centro Rosacruz Max Heindel, Minde.</a:t>
            </a:r>
          </a:p>
          <a:p>
            <a:pPr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82223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825B9455-33B1-4B1B-8EDD-EC06AE1D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9921"/>
            <a:ext cx="7729728" cy="814232"/>
          </a:xfrm>
        </p:spPr>
        <p:txBody>
          <a:bodyPr>
            <a:normAutofit fontScale="90000"/>
          </a:bodyPr>
          <a:lstStyle/>
          <a:p>
            <a:r>
              <a:rPr lang="pt-PT" dirty="0"/>
              <a:t>SÉTIMO MOMENTO MUSICAL </a:t>
            </a:r>
            <a:br>
              <a:rPr lang="pt-PT" dirty="0"/>
            </a:br>
            <a:r>
              <a:rPr lang="pt-PT" dirty="0"/>
              <a:t>DUO EM SOL MAIOR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5F9DCF6-82B5-43AE-B4F1-F2AB7C67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213658"/>
            <a:ext cx="7729728" cy="4526369"/>
          </a:xfrm>
        </p:spPr>
        <p:txBody>
          <a:bodyPr/>
          <a:lstStyle/>
          <a:p>
            <a:pPr marL="0" indent="0" algn="ctr">
              <a:buNone/>
            </a:pPr>
            <a:endParaRPr lang="pt-PT" b="1" i="1" dirty="0"/>
          </a:p>
          <a:p>
            <a:pPr marL="0" indent="0" algn="ctr">
              <a:buNone/>
            </a:pPr>
            <a:r>
              <a:rPr lang="pt-PT" b="1" i="1" dirty="0"/>
              <a:t>GOD BE WITH YOU TILL WE MEET AGAIN</a:t>
            </a:r>
          </a:p>
          <a:p>
            <a:pPr marL="0" indent="0" algn="ctr">
              <a:buNone/>
            </a:pPr>
            <a:r>
              <a:rPr lang="pt-PT" b="1" i="1" dirty="0"/>
              <a:t>Por William </a:t>
            </a:r>
            <a:r>
              <a:rPr lang="pt-PT" b="1" i="1" dirty="0" err="1"/>
              <a:t>Gould</a:t>
            </a:r>
            <a:r>
              <a:rPr lang="pt-PT" b="1" i="1" dirty="0"/>
              <a:t>  </a:t>
            </a:r>
            <a:r>
              <a:rPr lang="pt-PT" b="1" i="1" dirty="0" err="1"/>
              <a:t>Tomer</a:t>
            </a:r>
            <a:endParaRPr lang="pt-PT" b="1" i="1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Arranjo para Flauta Transversal e Guitarra, por Duo Em Sol Maior</a:t>
            </a:r>
          </a:p>
          <a:p>
            <a:pPr marL="0" indent="0" algn="ctr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672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05A26-4597-40A0-B9A3-824E3268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0"/>
            <a:ext cx="4494998" cy="499872"/>
          </a:xfrm>
        </p:spPr>
        <p:txBody>
          <a:bodyPr/>
          <a:lstStyle/>
          <a:p>
            <a:r>
              <a:rPr lang="pt-PT" dirty="0"/>
              <a:t>PRIMEIROS ANOS de vida </a:t>
            </a:r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9F1C4965-971A-4287-BDDE-D9BB2AF5F2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07" b="13007"/>
          <a:stretch>
            <a:fillRect/>
          </a:stretch>
        </p:blipFill>
        <p:spPr/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8952C12-58C1-4963-92A3-1733BA74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045" y="661693"/>
            <a:ext cx="4187953" cy="5937504"/>
          </a:xfrm>
          <a:noFill/>
        </p:spPr>
        <p:txBody>
          <a:bodyPr>
            <a:normAutofit/>
          </a:bodyPr>
          <a:lstStyle/>
          <a:p>
            <a:pPr algn="l"/>
            <a:r>
              <a:rPr lang="pt-PT" sz="1800" dirty="0">
                <a:solidFill>
                  <a:schemeClr val="bg1"/>
                </a:solidFill>
              </a:rPr>
              <a:t>23 de Julho de 1865 – Nasce Carl Louis </a:t>
            </a:r>
            <a:r>
              <a:rPr lang="pt-PT" sz="1800" dirty="0" err="1">
                <a:solidFill>
                  <a:schemeClr val="bg1"/>
                </a:solidFill>
              </a:rPr>
              <a:t>Fredrik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Grasshoff</a:t>
            </a:r>
            <a:r>
              <a:rPr lang="pt-PT" sz="1800" dirty="0">
                <a:solidFill>
                  <a:schemeClr val="bg1"/>
                </a:solidFill>
              </a:rPr>
              <a:t>, em </a:t>
            </a:r>
            <a:r>
              <a:rPr lang="pt-PT" sz="1800" dirty="0" err="1">
                <a:solidFill>
                  <a:schemeClr val="bg1"/>
                </a:solidFill>
              </a:rPr>
              <a:t>Aarhus</a:t>
            </a:r>
            <a:r>
              <a:rPr lang="pt-PT" sz="1800" dirty="0">
                <a:solidFill>
                  <a:schemeClr val="bg1"/>
                </a:solidFill>
              </a:rPr>
              <a:t>, Dinamarca.   </a:t>
            </a:r>
          </a:p>
          <a:p>
            <a:pPr algn="l"/>
            <a:r>
              <a:rPr lang="pt-PT" sz="1800" dirty="0">
                <a:solidFill>
                  <a:schemeClr val="bg1"/>
                </a:solidFill>
              </a:rPr>
              <a:t>Pai - Frantz Ludwig </a:t>
            </a:r>
            <a:r>
              <a:rPr lang="pt-PT" sz="1800" dirty="0" err="1">
                <a:solidFill>
                  <a:schemeClr val="bg1"/>
                </a:solidFill>
              </a:rPr>
              <a:t>Grasshoff</a:t>
            </a:r>
            <a:r>
              <a:rPr lang="pt-PT" sz="1800" dirty="0">
                <a:solidFill>
                  <a:schemeClr val="bg1"/>
                </a:solidFill>
              </a:rPr>
              <a:t> (1838-1869),  natural da Alemanha.</a:t>
            </a:r>
          </a:p>
          <a:p>
            <a:pPr algn="l"/>
            <a:r>
              <a:rPr lang="pt-PT" sz="1800" dirty="0">
                <a:solidFill>
                  <a:schemeClr val="bg1"/>
                </a:solidFill>
              </a:rPr>
              <a:t>Mãe - </a:t>
            </a:r>
            <a:r>
              <a:rPr lang="pt-PT" sz="1800" dirty="0" err="1">
                <a:solidFill>
                  <a:schemeClr val="bg1"/>
                </a:solidFill>
              </a:rPr>
              <a:t>Anna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Sorine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Withen</a:t>
            </a:r>
            <a:r>
              <a:rPr lang="pt-PT" sz="1800" dirty="0">
                <a:solidFill>
                  <a:schemeClr val="bg1"/>
                </a:solidFill>
              </a:rPr>
              <a:t> (1842-1916), natural da Dinamarca. </a:t>
            </a:r>
          </a:p>
          <a:p>
            <a:pPr algn="l"/>
            <a:r>
              <a:rPr lang="pt-PT" sz="1800" dirty="0">
                <a:solidFill>
                  <a:schemeClr val="bg1"/>
                </a:solidFill>
              </a:rPr>
              <a:t>Desta união  nasceram dois filhos:</a:t>
            </a:r>
          </a:p>
          <a:p>
            <a:pPr algn="l"/>
            <a:r>
              <a:rPr lang="pt-PT" sz="1800" dirty="0">
                <a:solidFill>
                  <a:schemeClr val="bg1"/>
                </a:solidFill>
              </a:rPr>
              <a:t>Carl  Louis </a:t>
            </a:r>
            <a:r>
              <a:rPr lang="pt-PT" sz="1800" dirty="0" err="1">
                <a:solidFill>
                  <a:schemeClr val="bg1"/>
                </a:solidFill>
              </a:rPr>
              <a:t>Fredrik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Grasshoff</a:t>
            </a:r>
            <a:r>
              <a:rPr lang="pt-PT" sz="1800" dirty="0">
                <a:solidFill>
                  <a:schemeClr val="bg1"/>
                </a:solidFill>
              </a:rPr>
              <a:t>, que mais tarde, ao emigrar para a América  adotaria  o nome  de Max </a:t>
            </a:r>
            <a:r>
              <a:rPr lang="pt-PT" sz="1800" dirty="0" err="1">
                <a:solidFill>
                  <a:schemeClr val="bg1"/>
                </a:solidFill>
              </a:rPr>
              <a:t>Heindel</a:t>
            </a:r>
            <a:r>
              <a:rPr lang="pt-PT" sz="1800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pt-PT" sz="1800" dirty="0">
                <a:solidFill>
                  <a:schemeClr val="bg1"/>
                </a:solidFill>
              </a:rPr>
              <a:t>Louis </a:t>
            </a:r>
            <a:r>
              <a:rPr lang="pt-PT" sz="1800" dirty="0" err="1">
                <a:solidFill>
                  <a:schemeClr val="bg1"/>
                </a:solidFill>
              </a:rPr>
              <a:t>Julius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August</a:t>
            </a:r>
            <a:r>
              <a:rPr lang="pt-PT" sz="1800" dirty="0">
                <a:solidFill>
                  <a:schemeClr val="bg1"/>
                </a:solidFill>
              </a:rPr>
              <a:t> (1867-1929), irmão de Max </a:t>
            </a:r>
            <a:r>
              <a:rPr lang="pt-PT" sz="1800" dirty="0" err="1">
                <a:solidFill>
                  <a:schemeClr val="bg1"/>
                </a:solidFill>
              </a:rPr>
              <a:t>Heindel</a:t>
            </a:r>
            <a:r>
              <a:rPr lang="pt-PT" sz="1800" dirty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pt-PT" sz="1800" dirty="0">
                <a:solidFill>
                  <a:schemeClr val="tx1"/>
                </a:solidFill>
              </a:rPr>
              <a:t>Imagem:  </a:t>
            </a:r>
            <a:r>
              <a:rPr lang="pt-PT" sz="1800" dirty="0" err="1">
                <a:solidFill>
                  <a:schemeClr val="tx1"/>
                </a:solidFill>
              </a:rPr>
              <a:t>Aarhus</a:t>
            </a:r>
            <a:r>
              <a:rPr lang="pt-PT" sz="1800" dirty="0">
                <a:solidFill>
                  <a:schemeClr val="tx1"/>
                </a:solidFill>
              </a:rPr>
              <a:t>, a segunda maior cidade da Dinamarca.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79B2D-3294-4DC0-A763-AAA3AA5A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121920"/>
            <a:ext cx="5644896" cy="597408"/>
          </a:xfrm>
        </p:spPr>
        <p:txBody>
          <a:bodyPr/>
          <a:lstStyle/>
          <a:p>
            <a:r>
              <a:rPr lang="pt-PT" sz="2000" dirty="0"/>
              <a:t>Primeiros Anos DE VIDA  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2352D44-581B-48A5-B286-592AC7FC2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938785"/>
            <a:ext cx="3794760" cy="5608320"/>
          </a:xfrm>
        </p:spPr>
        <p:txBody>
          <a:bodyPr>
            <a:normAutofit fontScale="92500" lnSpcReduction="10000"/>
          </a:bodyPr>
          <a:lstStyle/>
          <a:p>
            <a:pPr algn="l"/>
            <a:endParaRPr lang="pt-PT" dirty="0"/>
          </a:p>
          <a:p>
            <a:pPr algn="l"/>
            <a:r>
              <a:rPr lang="pt-PT" sz="2200" dirty="0"/>
              <a:t>Março de 1865 -  Celebração do casamento dos pais de Max </a:t>
            </a:r>
            <a:r>
              <a:rPr lang="pt-PT" sz="2200" dirty="0" err="1"/>
              <a:t>Heindel</a:t>
            </a:r>
            <a:r>
              <a:rPr lang="pt-PT" sz="2200" dirty="0"/>
              <a:t>, na Catedral Luterana da cidade do seu nascimento.</a:t>
            </a:r>
          </a:p>
          <a:p>
            <a:pPr algn="l"/>
            <a:endParaRPr lang="pt-PT" sz="2200" dirty="0"/>
          </a:p>
          <a:p>
            <a:pPr algn="l"/>
            <a:r>
              <a:rPr lang="pt-PT" sz="2200" dirty="0"/>
              <a:t>Outubro de 1865 – Celebrava-se o batismo do pequeno Carl (Max </a:t>
            </a:r>
            <a:r>
              <a:rPr lang="pt-PT" sz="2200" dirty="0" err="1"/>
              <a:t>Heindel</a:t>
            </a:r>
            <a:r>
              <a:rPr lang="pt-PT" sz="2200" dirty="0"/>
              <a:t>).</a:t>
            </a:r>
          </a:p>
          <a:p>
            <a:pPr algn="l"/>
            <a:endParaRPr lang="pt-PT" sz="2200" dirty="0"/>
          </a:p>
          <a:p>
            <a:pPr algn="l"/>
            <a:r>
              <a:rPr lang="pt-PT" sz="2200" dirty="0"/>
              <a:t>A família era cristã, de confissão luterana, e, batizou-o antes mesmo dos três meses de idade,  na mesma Catedral. </a:t>
            </a:r>
          </a:p>
          <a:p>
            <a:pPr algn="l"/>
            <a:endParaRPr lang="pt-PT" sz="2200" dirty="0"/>
          </a:p>
          <a:p>
            <a:pPr algn="l"/>
            <a:r>
              <a:rPr lang="pt-PT" sz="2000" dirty="0">
                <a:solidFill>
                  <a:schemeClr val="tx1"/>
                </a:solidFill>
              </a:rPr>
              <a:t>Imagem: Interior da Catedral Luterana de </a:t>
            </a:r>
            <a:r>
              <a:rPr lang="pt-PT" sz="2000" dirty="0" err="1">
                <a:solidFill>
                  <a:schemeClr val="tx1"/>
                </a:solidFill>
              </a:rPr>
              <a:t>Aarhus</a:t>
            </a:r>
            <a:r>
              <a:rPr lang="pt-PT" sz="2000" dirty="0">
                <a:solidFill>
                  <a:schemeClr val="tx1"/>
                </a:solidFill>
              </a:rPr>
              <a:t>, na Dinamarca. </a:t>
            </a:r>
          </a:p>
        </p:txBody>
      </p:sp>
      <p:pic>
        <p:nvPicPr>
          <p:cNvPr id="9" name="Marcador de Posição da Imagem 8">
            <a:extLst>
              <a:ext uri="{FF2B5EF4-FFF2-40B4-BE49-F238E27FC236}">
                <a16:creationId xmlns:a16="http://schemas.microsoft.com/office/drawing/2014/main" id="{7DDA861A-BB0A-4FB7-BC99-1DE52AB290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8" r="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66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321A8-BCA9-44D4-91D5-7A61AB24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134112"/>
            <a:ext cx="4494998" cy="438912"/>
          </a:xfrm>
        </p:spPr>
        <p:txBody>
          <a:bodyPr/>
          <a:lstStyle/>
          <a:p>
            <a:r>
              <a:rPr lang="pt-PT" dirty="0"/>
              <a:t>PRIMEIROS ANOS DE VIDA</a:t>
            </a: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6095EACD-ECFB-4DE0-AB3C-20BE11893C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206" r="25206"/>
          <a:stretch>
            <a:fillRect/>
          </a:stretch>
        </p:blipFill>
        <p:spPr/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078419C-FA64-4611-87D6-9213C1ED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694944"/>
            <a:ext cx="3794760" cy="6047232"/>
          </a:xfrm>
        </p:spPr>
        <p:txBody>
          <a:bodyPr>
            <a:noAutofit/>
          </a:bodyPr>
          <a:lstStyle/>
          <a:p>
            <a:pPr algn="l"/>
            <a:r>
              <a:rPr lang="pt-PT" sz="1800" dirty="0"/>
              <a:t>1869 - Em Abril deste ano, tinha o pequeno Carl apenas três anos de idade, morreu o seu pai, numa explosão acidental de uma caldeira.</a:t>
            </a:r>
          </a:p>
          <a:p>
            <a:pPr algn="l"/>
            <a:r>
              <a:rPr lang="pt-PT" sz="1800" dirty="0"/>
              <a:t>A mãe e os dois filhos passaram a viver com muitas dificuldades. O sustento da família, chega através do trabalho da mãe, primeiro a lavar luvas, depois como cabeleireira autónoma.</a:t>
            </a:r>
          </a:p>
          <a:p>
            <a:pPr algn="l"/>
            <a:r>
              <a:rPr lang="pt-PT" sz="1800" dirty="0"/>
              <a:t>1872 - A mãe de Carl, muda-se com os dois filhos para os subúrbios de Copenhaga, e é nesta cidade que Carl cresce e vive a sua adolescência, num ambiente de muita pobreza, mas um meio muito digno e íntegro.  </a:t>
            </a:r>
          </a:p>
          <a:p>
            <a:pPr algn="l"/>
            <a:r>
              <a:rPr lang="pt-PT" sz="1800" dirty="0"/>
              <a:t>A mãe de </a:t>
            </a:r>
            <a:r>
              <a:rPr lang="pt-PT" sz="1800" dirty="0" err="1"/>
              <a:t>Heindel</a:t>
            </a:r>
            <a:r>
              <a:rPr lang="pt-PT" sz="1800" dirty="0"/>
              <a:t> tem uma filha entretanto, meia-irmã dos rapazes, </a:t>
            </a:r>
            <a:r>
              <a:rPr lang="pt-PT" sz="1800" dirty="0" err="1"/>
              <a:t>Anna</a:t>
            </a:r>
            <a:r>
              <a:rPr lang="pt-PT" sz="1800" dirty="0"/>
              <a:t> </a:t>
            </a:r>
            <a:r>
              <a:rPr lang="pt-PT" sz="1800" dirty="0" err="1"/>
              <a:t>Emilie</a:t>
            </a:r>
            <a:r>
              <a:rPr lang="pt-PT" sz="1800" dirty="0"/>
              <a:t>, que viria a ser uma atriz conceituada </a:t>
            </a:r>
          </a:p>
          <a:p>
            <a:pPr algn="l"/>
            <a:r>
              <a:rPr lang="pt-PT" sz="1800" dirty="0">
                <a:solidFill>
                  <a:schemeClr val="tx1"/>
                </a:solidFill>
              </a:rPr>
              <a:t>Imagem: Copenhaga, Dinamarca</a:t>
            </a:r>
          </a:p>
          <a:p>
            <a:pPr algn="l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21504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FA057-486C-43D7-9B23-94F498FD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85344"/>
            <a:ext cx="4494998" cy="402336"/>
          </a:xfrm>
        </p:spPr>
        <p:txBody>
          <a:bodyPr/>
          <a:lstStyle/>
          <a:p>
            <a:r>
              <a:rPr lang="pt-PT" dirty="0"/>
              <a:t>PRIMEIROS ANOS DE VIDA </a:t>
            </a: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D9C4FFCC-EFE8-439E-8D39-443FEB5D16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214" r="-2053"/>
          <a:stretch/>
        </p:blipFill>
        <p:spPr>
          <a:xfrm>
            <a:off x="5949696" y="0"/>
            <a:ext cx="6742176" cy="6858000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485231-05DE-4765-BFE3-0AF422CB4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8523" y="609600"/>
            <a:ext cx="4494998" cy="6144768"/>
          </a:xfrm>
        </p:spPr>
        <p:txBody>
          <a:bodyPr>
            <a:noAutofit/>
          </a:bodyPr>
          <a:lstStyle/>
          <a:p>
            <a:pPr algn="l"/>
            <a:r>
              <a:rPr lang="pt-PT" sz="1600" dirty="0"/>
              <a:t>1873 – Acidente ao saltar um canal. </a:t>
            </a:r>
          </a:p>
          <a:p>
            <a:pPr algn="l"/>
            <a:r>
              <a:rPr lang="pt-PT" sz="1600" dirty="0"/>
              <a:t>Aos  oito anos de idade Carl sofre um acidente ocorrido durante  brincadeiras com vários  colegas a caminho da escola. </a:t>
            </a:r>
          </a:p>
          <a:p>
            <a:pPr algn="l"/>
            <a:r>
              <a:rPr lang="pt-PT" sz="1600" dirty="0"/>
              <a:t>A cidade de Copenhaga, onde morava tinha  muitos  canais e valas, e foi ao pular sobre um daqueles canais, que Carl caiu , aleijando-se seriamente no tornozelo da perna esquerda.  </a:t>
            </a:r>
          </a:p>
          <a:p>
            <a:pPr algn="l"/>
            <a:r>
              <a:rPr lang="pt-PT" sz="1600" dirty="0"/>
              <a:t>Durante o resto do dia e durante essa noite continuou com dores fortes, mas não contou à mãe para que ela não descobrisse que ele, juntamente com alguns colegas,  havia faltado às aulas, antes do acidente ocorrido.</a:t>
            </a:r>
          </a:p>
          <a:p>
            <a:pPr algn="l"/>
            <a:r>
              <a:rPr lang="pt-PT" sz="1600" dirty="0"/>
              <a:t>Na escola, no dia seguinte, uma intensa crise de dor obrigou-o a remover o seu sapato.</a:t>
            </a:r>
          </a:p>
          <a:p>
            <a:pPr algn="l"/>
            <a:r>
              <a:rPr lang="pt-PT" sz="1600" dirty="0"/>
              <a:t>Carl passou os dezasseis meses seguintes num hospital em Copenhaga. </a:t>
            </a:r>
          </a:p>
          <a:p>
            <a:pPr algn="l"/>
            <a:r>
              <a:rPr lang="pt-PT" sz="1600" dirty="0"/>
              <a:t>A sua perna foi perfurada abaixo do joelho. Sofreu três  cirurgias, e vários vasos sanguíneos foram removidos, provocando um distúrbio circulatório…</a:t>
            </a:r>
          </a:p>
          <a:p>
            <a:pPr algn="l"/>
            <a:r>
              <a:rPr lang="pt-PT" sz="1600" dirty="0">
                <a:solidFill>
                  <a:schemeClr val="tx1"/>
                </a:solidFill>
              </a:rPr>
              <a:t>Imagem: Mapa Natal de Carl (Max </a:t>
            </a:r>
            <a:r>
              <a:rPr lang="pt-PT" sz="1600" dirty="0" err="1">
                <a:solidFill>
                  <a:schemeClr val="tx1"/>
                </a:solidFill>
              </a:rPr>
              <a:t>Heindel</a:t>
            </a:r>
            <a:r>
              <a:rPr lang="pt-PT" sz="16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370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2E3FD-9268-4098-9749-70BECD8C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21920"/>
            <a:ext cx="5181600" cy="451104"/>
          </a:xfrm>
        </p:spPr>
        <p:txBody>
          <a:bodyPr/>
          <a:lstStyle/>
          <a:p>
            <a:pPr algn="l"/>
            <a:r>
              <a:rPr lang="pt-PT" sz="2000" dirty="0"/>
              <a:t>ENCONTROS E DESENCONTROS </a:t>
            </a:r>
          </a:p>
        </p:txBody>
      </p:sp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2627E577-18AD-448E-92C5-F31D4AEC76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039" b="13981"/>
          <a:stretch/>
        </p:blipFill>
        <p:spPr>
          <a:xfrm>
            <a:off x="6095999" y="0"/>
            <a:ext cx="6102097" cy="6742176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13B7B93-0137-4EF1-9212-70E4275ED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2208" y="707136"/>
            <a:ext cx="4657344" cy="58033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dirty="0"/>
              <a:t> </a:t>
            </a:r>
            <a:r>
              <a:rPr lang="en-US" sz="7200" dirty="0"/>
              <a:t>1884 - A </a:t>
            </a:r>
            <a:r>
              <a:rPr lang="en-US" sz="7200" dirty="0" err="1"/>
              <a:t>vida</a:t>
            </a:r>
            <a:r>
              <a:rPr lang="en-US" sz="7200" dirty="0"/>
              <a:t> </a:t>
            </a:r>
            <a:r>
              <a:rPr lang="en-US" sz="7200" dirty="0" err="1"/>
              <a:t>em</a:t>
            </a:r>
            <a:r>
              <a:rPr lang="en-US" sz="7200" dirty="0"/>
              <a:t> casa </a:t>
            </a:r>
            <a:r>
              <a:rPr lang="en-US" sz="7200" dirty="0" err="1"/>
              <a:t>não</a:t>
            </a:r>
            <a:r>
              <a:rPr lang="en-US" sz="7200" dirty="0"/>
              <a:t> </a:t>
            </a:r>
            <a:r>
              <a:rPr lang="en-US" sz="7200" dirty="0" err="1"/>
              <a:t>satisfazia</a:t>
            </a:r>
            <a:r>
              <a:rPr lang="en-US" sz="7200" dirty="0"/>
              <a:t> Carl,  e, </a:t>
            </a:r>
            <a:r>
              <a:rPr lang="en-US" sz="7200" dirty="0" err="1"/>
              <a:t>como</a:t>
            </a:r>
            <a:r>
              <a:rPr lang="en-US" sz="7200" dirty="0"/>
              <a:t> </a:t>
            </a:r>
            <a:r>
              <a:rPr lang="en-US" sz="7200" dirty="0" err="1"/>
              <a:t>tal</a:t>
            </a:r>
            <a:r>
              <a:rPr lang="en-US" sz="7200" dirty="0"/>
              <a:t>, </a:t>
            </a:r>
            <a:r>
              <a:rPr lang="en-US" sz="7200" dirty="0" err="1"/>
              <a:t>ele</a:t>
            </a:r>
            <a:r>
              <a:rPr lang="en-US" sz="7200" dirty="0"/>
              <a:t> </a:t>
            </a:r>
            <a:r>
              <a:rPr lang="en-US" sz="7200" dirty="0" err="1"/>
              <a:t>deixa</a:t>
            </a:r>
            <a:r>
              <a:rPr lang="en-US" sz="7200" dirty="0"/>
              <a:t> a </a:t>
            </a:r>
            <a:r>
              <a:rPr lang="en-US" sz="7200" dirty="0" err="1"/>
              <a:t>Dinamarca</a:t>
            </a:r>
            <a:r>
              <a:rPr lang="en-US" sz="7200" dirty="0"/>
              <a:t>, </a:t>
            </a:r>
            <a:r>
              <a:rPr lang="en-US" sz="7200" dirty="0" err="1"/>
              <a:t>onde</a:t>
            </a:r>
            <a:r>
              <a:rPr lang="en-US" sz="7200" dirty="0"/>
              <a:t> </a:t>
            </a:r>
            <a:r>
              <a:rPr lang="en-US" sz="7200" dirty="0" err="1"/>
              <a:t>residia</a:t>
            </a:r>
            <a:r>
              <a:rPr lang="en-US" sz="7200" dirty="0"/>
              <a:t> com a </a:t>
            </a:r>
            <a:r>
              <a:rPr lang="en-US" sz="7200" dirty="0" err="1"/>
              <a:t>família</a:t>
            </a:r>
            <a:r>
              <a:rPr lang="en-US" sz="7200" dirty="0"/>
              <a:t>, e </a:t>
            </a:r>
            <a:r>
              <a:rPr lang="en-US" sz="7200" dirty="0" err="1"/>
              <a:t>tenta</a:t>
            </a:r>
            <a:r>
              <a:rPr lang="en-US" sz="7200" dirty="0"/>
              <a:t> a </a:t>
            </a:r>
            <a:r>
              <a:rPr lang="en-US" sz="7200" dirty="0" err="1"/>
              <a:t>sua</a:t>
            </a:r>
            <a:r>
              <a:rPr lang="en-US" sz="7200" dirty="0"/>
              <a:t> </a:t>
            </a:r>
            <a:r>
              <a:rPr lang="en-US" sz="7200" dirty="0" err="1"/>
              <a:t>sorte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Escócia</a:t>
            </a:r>
            <a:r>
              <a:rPr lang="en-US" sz="7200" dirty="0"/>
              <a:t>, </a:t>
            </a:r>
            <a:r>
              <a:rPr lang="en-US" sz="7200" dirty="0" err="1"/>
              <a:t>em</a:t>
            </a:r>
            <a:r>
              <a:rPr lang="en-US" sz="7200" dirty="0"/>
              <a:t> Glasgow, </a:t>
            </a:r>
            <a:r>
              <a:rPr lang="en-US" sz="7200" dirty="0" err="1"/>
              <a:t>onde</a:t>
            </a:r>
            <a:r>
              <a:rPr lang="en-US" sz="7200" dirty="0"/>
              <a:t> </a:t>
            </a:r>
            <a:r>
              <a:rPr lang="en-US" sz="7200" dirty="0" err="1"/>
              <a:t>encontra</a:t>
            </a:r>
            <a:r>
              <a:rPr lang="en-US" sz="7200" dirty="0"/>
              <a:t> </a:t>
            </a:r>
            <a:r>
              <a:rPr lang="en-US" sz="7200" dirty="0" err="1"/>
              <a:t>emprego</a:t>
            </a:r>
            <a:r>
              <a:rPr lang="en-US" sz="7200" dirty="0"/>
              <a:t> </a:t>
            </a:r>
            <a:r>
              <a:rPr lang="en-US" sz="7200" dirty="0" err="1"/>
              <a:t>como</a:t>
            </a:r>
            <a:r>
              <a:rPr lang="en-US" sz="7200" dirty="0"/>
              <a:t> </a:t>
            </a:r>
            <a:r>
              <a:rPr lang="en-US" sz="7200" dirty="0" err="1"/>
              <a:t>encarregado</a:t>
            </a:r>
            <a:r>
              <a:rPr lang="en-US" sz="7200" dirty="0"/>
              <a:t> de </a:t>
            </a:r>
            <a:r>
              <a:rPr lang="en-US" sz="7200" dirty="0" err="1"/>
              <a:t>uma</a:t>
            </a:r>
            <a:r>
              <a:rPr lang="en-US" sz="7200" dirty="0"/>
              <a:t> </a:t>
            </a:r>
            <a:r>
              <a:rPr lang="en-US" sz="7200" dirty="0" err="1"/>
              <a:t>tabacaria</a:t>
            </a:r>
            <a:r>
              <a:rPr lang="en-US" sz="7200" dirty="0"/>
              <a:t>. </a:t>
            </a:r>
          </a:p>
          <a:p>
            <a:pPr algn="l"/>
            <a:endParaRPr lang="en-US" sz="7200" dirty="0"/>
          </a:p>
          <a:p>
            <a:pPr algn="l"/>
            <a:r>
              <a:rPr lang="en-US" sz="7200" dirty="0"/>
              <a:t>1885 – Carl casa-se com </a:t>
            </a:r>
            <a:r>
              <a:rPr lang="en-US" sz="7200" dirty="0" err="1"/>
              <a:t>uma</a:t>
            </a:r>
            <a:r>
              <a:rPr lang="en-US" sz="7200" dirty="0"/>
              <a:t> </a:t>
            </a:r>
            <a:r>
              <a:rPr lang="en-US" sz="7200" dirty="0" err="1"/>
              <a:t>jovem</a:t>
            </a:r>
            <a:r>
              <a:rPr lang="en-US" sz="7200" dirty="0"/>
              <a:t> de </a:t>
            </a:r>
            <a:r>
              <a:rPr lang="en-US" sz="7200" dirty="0" err="1"/>
              <a:t>apenas</a:t>
            </a:r>
            <a:r>
              <a:rPr lang="en-US" sz="7200" dirty="0"/>
              <a:t> 16 </a:t>
            </a:r>
            <a:r>
              <a:rPr lang="en-US" sz="7200" dirty="0" err="1"/>
              <a:t>anos</a:t>
            </a:r>
            <a:r>
              <a:rPr lang="en-US" sz="7200" dirty="0"/>
              <a:t>, (</a:t>
            </a:r>
            <a:r>
              <a:rPr lang="en-US" sz="7200" dirty="0" err="1"/>
              <a:t>ele</a:t>
            </a:r>
            <a:r>
              <a:rPr lang="en-US" sz="7200" dirty="0"/>
              <a:t> com 20),  natural de Glasgow,  e que </a:t>
            </a:r>
            <a:r>
              <a:rPr lang="en-US" sz="7200" dirty="0" err="1"/>
              <a:t>ele</a:t>
            </a:r>
            <a:r>
              <a:rPr lang="en-US" sz="7200" dirty="0"/>
              <a:t> </a:t>
            </a:r>
            <a:r>
              <a:rPr lang="en-US" sz="7200" dirty="0" err="1"/>
              <a:t>conhecera</a:t>
            </a:r>
            <a:r>
              <a:rPr lang="en-US" sz="7200" dirty="0"/>
              <a:t> </a:t>
            </a:r>
            <a:r>
              <a:rPr lang="en-US" sz="7200" dirty="0" err="1"/>
              <a:t>entretanto</a:t>
            </a:r>
            <a:r>
              <a:rPr lang="en-US" sz="7200" dirty="0"/>
              <a:t>., Catherine Wallace. </a:t>
            </a:r>
          </a:p>
          <a:p>
            <a:pPr algn="l"/>
            <a:r>
              <a:rPr lang="en-US" sz="7200" dirty="0"/>
              <a:t>O </a:t>
            </a:r>
            <a:r>
              <a:rPr lang="en-US" sz="7200" dirty="0" err="1"/>
              <a:t>casal</a:t>
            </a:r>
            <a:r>
              <a:rPr lang="en-US" sz="7200" dirty="0"/>
              <a:t> </a:t>
            </a:r>
            <a:r>
              <a:rPr lang="en-US" sz="7200" dirty="0" err="1"/>
              <a:t>abandona</a:t>
            </a:r>
            <a:r>
              <a:rPr lang="en-US" sz="7200" dirty="0"/>
              <a:t> a </a:t>
            </a:r>
            <a:r>
              <a:rPr lang="en-US" sz="7200" dirty="0" err="1"/>
              <a:t>cidade</a:t>
            </a:r>
            <a:r>
              <a:rPr lang="en-US" sz="7200" dirty="0"/>
              <a:t> </a:t>
            </a:r>
            <a:r>
              <a:rPr lang="en-US" sz="7200" dirty="0" err="1"/>
              <a:t>escocesa</a:t>
            </a:r>
            <a:r>
              <a:rPr lang="en-US" sz="7200" dirty="0"/>
              <a:t>, </a:t>
            </a:r>
            <a:r>
              <a:rPr lang="en-US" sz="7200" dirty="0" err="1"/>
              <a:t>tendo</a:t>
            </a:r>
            <a:r>
              <a:rPr lang="en-US" sz="7200" dirty="0"/>
              <a:t> </a:t>
            </a:r>
            <a:r>
              <a:rPr lang="en-US" sz="7200" dirty="0" err="1"/>
              <a:t>ido</a:t>
            </a:r>
            <a:r>
              <a:rPr lang="en-US" sz="7200" dirty="0"/>
              <a:t> </a:t>
            </a:r>
            <a:r>
              <a:rPr lang="en-US" sz="7200" dirty="0" err="1"/>
              <a:t>viver</a:t>
            </a:r>
            <a:r>
              <a:rPr lang="en-US" sz="7200" dirty="0"/>
              <a:t> para Liverpool, </a:t>
            </a:r>
            <a:r>
              <a:rPr lang="en-US" sz="7200" dirty="0" err="1"/>
              <a:t>em</a:t>
            </a:r>
            <a:r>
              <a:rPr lang="en-US" sz="7200" dirty="0"/>
              <a:t> </a:t>
            </a:r>
            <a:r>
              <a:rPr lang="en-US" sz="7200" dirty="0" err="1"/>
              <a:t>Inglaterra</a:t>
            </a:r>
            <a:r>
              <a:rPr lang="en-US" sz="7200" dirty="0"/>
              <a:t>, </a:t>
            </a:r>
            <a:r>
              <a:rPr lang="en-US" sz="7200" dirty="0" err="1"/>
              <a:t>onde</a:t>
            </a:r>
            <a:r>
              <a:rPr lang="en-US" sz="7200" dirty="0"/>
              <a:t> </a:t>
            </a:r>
            <a:r>
              <a:rPr lang="en-US" sz="7200" dirty="0" err="1"/>
              <a:t>fixa</a:t>
            </a:r>
            <a:r>
              <a:rPr lang="en-US" sz="7200" dirty="0"/>
              <a:t> </a:t>
            </a:r>
            <a:r>
              <a:rPr lang="en-US" sz="7200" dirty="0" err="1"/>
              <a:t>residência</a:t>
            </a:r>
            <a:r>
              <a:rPr lang="en-US" sz="7200" dirty="0"/>
              <a:t>. </a:t>
            </a:r>
          </a:p>
          <a:p>
            <a:pPr algn="l"/>
            <a:endParaRPr lang="en-US" sz="7200" dirty="0"/>
          </a:p>
          <a:p>
            <a:pPr algn="l"/>
            <a:r>
              <a:rPr lang="en-US" sz="7200" dirty="0"/>
              <a:t>1886 – A </a:t>
            </a:r>
            <a:r>
              <a:rPr lang="en-US" sz="7200" dirty="0" err="1"/>
              <a:t>mãe</a:t>
            </a:r>
            <a:r>
              <a:rPr lang="en-US" sz="7200" dirty="0"/>
              <a:t> de Carl,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Dinamarca</a:t>
            </a:r>
            <a:r>
              <a:rPr lang="en-US" sz="7200" dirty="0"/>
              <a:t>,  casa pela </a:t>
            </a:r>
            <a:r>
              <a:rPr lang="en-US" sz="7200" dirty="0" err="1"/>
              <a:t>segunda</a:t>
            </a:r>
            <a:r>
              <a:rPr lang="en-US" sz="7200" dirty="0"/>
              <a:t> </a:t>
            </a:r>
            <a:r>
              <a:rPr lang="en-US" sz="7200" dirty="0" err="1"/>
              <a:t>vez</a:t>
            </a:r>
            <a:r>
              <a:rPr lang="en-US" sz="7200" dirty="0"/>
              <a:t>.</a:t>
            </a:r>
          </a:p>
          <a:p>
            <a:pPr algn="l"/>
            <a:r>
              <a:rPr lang="en-US" sz="7200" dirty="0"/>
              <a:t>Carl junta-se </a:t>
            </a:r>
            <a:r>
              <a:rPr lang="en-US" sz="7200" dirty="0" err="1"/>
              <a:t>neste</a:t>
            </a:r>
            <a:r>
              <a:rPr lang="en-US" sz="7200" dirty="0"/>
              <a:t> </a:t>
            </a:r>
            <a:r>
              <a:rPr lang="en-US" sz="7200" dirty="0" err="1"/>
              <a:t>ano</a:t>
            </a:r>
            <a:r>
              <a:rPr lang="en-US" sz="7200" dirty="0"/>
              <a:t> à </a:t>
            </a:r>
            <a:r>
              <a:rPr lang="en-US" sz="7200" dirty="0" err="1"/>
              <a:t>Marinha</a:t>
            </a:r>
            <a:r>
              <a:rPr lang="en-US" sz="7200" dirty="0"/>
              <a:t> </a:t>
            </a:r>
            <a:r>
              <a:rPr lang="en-US" sz="7200" dirty="0" err="1"/>
              <a:t>Mercante</a:t>
            </a:r>
            <a:r>
              <a:rPr lang="en-US" sz="7200" dirty="0"/>
              <a:t>, </a:t>
            </a:r>
            <a:r>
              <a:rPr lang="en-US" sz="7200" dirty="0" err="1"/>
              <a:t>onde</a:t>
            </a:r>
            <a:r>
              <a:rPr lang="en-US" sz="7200" dirty="0"/>
              <a:t> o </a:t>
            </a:r>
            <a:r>
              <a:rPr lang="en-US" sz="7200" dirty="0" err="1"/>
              <a:t>padrasto</a:t>
            </a:r>
            <a:r>
              <a:rPr lang="en-US" sz="7200" dirty="0"/>
              <a:t> da </a:t>
            </a:r>
            <a:r>
              <a:rPr lang="en-US" sz="7200" dirty="0" err="1"/>
              <a:t>sua</a:t>
            </a:r>
            <a:r>
              <a:rPr lang="en-US" sz="7200" dirty="0"/>
              <a:t> </a:t>
            </a:r>
            <a:r>
              <a:rPr lang="en-US" sz="7200" dirty="0" err="1"/>
              <a:t>esposa</a:t>
            </a:r>
            <a:r>
              <a:rPr lang="en-US" sz="7200" dirty="0"/>
              <a:t> </a:t>
            </a:r>
            <a:r>
              <a:rPr lang="en-US" sz="7200" dirty="0" err="1"/>
              <a:t>pertencia</a:t>
            </a:r>
            <a:r>
              <a:rPr lang="en-US" sz="7200" dirty="0"/>
              <a:t>.  </a:t>
            </a:r>
          </a:p>
          <a:p>
            <a:pPr algn="l"/>
            <a:r>
              <a:rPr lang="en-US" sz="7200" dirty="0" err="1"/>
              <a:t>Nasce</a:t>
            </a:r>
            <a:r>
              <a:rPr lang="en-US" sz="7200" dirty="0"/>
              <a:t> a </a:t>
            </a:r>
            <a:r>
              <a:rPr lang="en-US" sz="7200" dirty="0" err="1"/>
              <a:t>primeira</a:t>
            </a:r>
            <a:r>
              <a:rPr lang="en-US" sz="7200" dirty="0"/>
              <a:t> </a:t>
            </a:r>
            <a:r>
              <a:rPr lang="en-US" sz="7200" dirty="0" err="1"/>
              <a:t>filha</a:t>
            </a:r>
            <a:r>
              <a:rPr lang="en-US" sz="7200" dirty="0"/>
              <a:t> de Carl e Catherine.</a:t>
            </a:r>
          </a:p>
          <a:p>
            <a:pPr algn="l"/>
            <a:endParaRPr lang="en-US" dirty="0"/>
          </a:p>
          <a:p>
            <a:pPr algn="l"/>
            <a:r>
              <a:rPr lang="en-US" sz="7200" dirty="0" err="1">
                <a:solidFill>
                  <a:schemeClr val="tx1"/>
                </a:solidFill>
              </a:rPr>
              <a:t>Imagem</a:t>
            </a:r>
            <a:r>
              <a:rPr lang="en-US" sz="7200" dirty="0">
                <a:solidFill>
                  <a:schemeClr val="tx1"/>
                </a:solidFill>
              </a:rPr>
              <a:t>:  A </a:t>
            </a:r>
            <a:r>
              <a:rPr lang="en-US" sz="7200" dirty="0" err="1">
                <a:solidFill>
                  <a:schemeClr val="tx1"/>
                </a:solidFill>
              </a:rPr>
              <a:t>mãe</a:t>
            </a:r>
            <a:r>
              <a:rPr lang="en-US" sz="7200" dirty="0">
                <a:solidFill>
                  <a:schemeClr val="tx1"/>
                </a:solidFill>
              </a:rPr>
              <a:t> de Carl, Anna </a:t>
            </a:r>
            <a:r>
              <a:rPr lang="en-US" sz="7200" dirty="0" err="1">
                <a:solidFill>
                  <a:schemeClr val="tx1"/>
                </a:solidFill>
              </a:rPr>
              <a:t>Grasshoff</a:t>
            </a:r>
            <a:r>
              <a:rPr lang="en-US" sz="7200" dirty="0">
                <a:solidFill>
                  <a:schemeClr val="tx1"/>
                </a:solidFill>
              </a:rPr>
              <a:t> , o </a:t>
            </a:r>
            <a:r>
              <a:rPr lang="en-US" sz="7200" dirty="0" err="1">
                <a:solidFill>
                  <a:schemeClr val="tx1"/>
                </a:solidFill>
              </a:rPr>
              <a:t>seu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irmão</a:t>
            </a:r>
            <a:r>
              <a:rPr lang="en-US" sz="7200" dirty="0">
                <a:solidFill>
                  <a:schemeClr val="tx1"/>
                </a:solidFill>
              </a:rPr>
              <a:t>, Louis Julius, e a </a:t>
            </a:r>
            <a:r>
              <a:rPr lang="en-US" sz="7200" dirty="0" err="1">
                <a:solidFill>
                  <a:schemeClr val="tx1"/>
                </a:solidFill>
              </a:rPr>
              <a:t>meia-irmã</a:t>
            </a:r>
            <a:r>
              <a:rPr lang="en-US" sz="7200" dirty="0">
                <a:solidFill>
                  <a:schemeClr val="tx1"/>
                </a:solidFill>
              </a:rPr>
              <a:t> Anna Emilie </a:t>
            </a:r>
          </a:p>
          <a:p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145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9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68AB7BA4-50D3-44AC-801E-5AB8C8AB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716512" cy="105460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pt-PT" sz="1800" b="1" dirty="0"/>
              <a:t>Foi nesta época, já a viver em Liverpool, que Carl comprou uma cópia do periódico "London Light" e leu pela primeira vez o poema "A </a:t>
            </a:r>
            <a:r>
              <a:rPr lang="pt-PT" sz="1800" b="1" dirty="0" err="1"/>
              <a:t>Prayer</a:t>
            </a:r>
            <a:r>
              <a:rPr lang="pt-PT" sz="1800" b="1" dirty="0"/>
              <a:t>“, de Florence </a:t>
            </a:r>
            <a:r>
              <a:rPr lang="pt-PT" sz="1800" b="1" dirty="0" err="1"/>
              <a:t>May</a:t>
            </a:r>
            <a:r>
              <a:rPr lang="pt-PT" sz="1800" b="1" dirty="0"/>
              <a:t>  </a:t>
            </a:r>
            <a:r>
              <a:rPr lang="pt-PT" sz="1800" b="1" dirty="0" err="1"/>
              <a:t>Holbrook</a:t>
            </a:r>
            <a:r>
              <a:rPr lang="pt-PT" sz="1800" b="1" dirty="0"/>
              <a:t> (1860-1932), que provocou uma profunda impressão sobre ele. jamais esqueceu</a:t>
            </a:r>
            <a:r>
              <a:rPr lang="pt-PT" sz="1800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55B98C4-D8DA-4017-8E45-B3439B4AF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139952"/>
            <a:ext cx="5146547" cy="601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i="1" dirty="0"/>
              <a:t>Uma Oração</a:t>
            </a:r>
            <a:endParaRPr lang="pt-PT" i="1" dirty="0"/>
          </a:p>
          <a:p>
            <a:pPr marL="0" indent="0">
              <a:buNone/>
            </a:pPr>
            <a:r>
              <a:rPr lang="pt-PT" i="1" dirty="0"/>
              <a:t>Não Te pedimos mais luz, ó Deus.</a:t>
            </a:r>
          </a:p>
          <a:p>
            <a:pPr marL="0" indent="0">
              <a:buNone/>
            </a:pPr>
            <a:r>
              <a:rPr lang="pt-PT" i="1" dirty="0"/>
              <a:t>Senão olhos para ver a que já existe;</a:t>
            </a:r>
          </a:p>
          <a:p>
            <a:pPr marL="0" indent="0">
              <a:buNone/>
            </a:pPr>
            <a:r>
              <a:rPr lang="pt-PT" i="1" dirty="0"/>
              <a:t>Não Te pedimos canções mais doces,</a:t>
            </a:r>
          </a:p>
          <a:p>
            <a:pPr marL="0" indent="0">
              <a:buNone/>
            </a:pPr>
            <a:r>
              <a:rPr lang="pt-PT" i="1" dirty="0"/>
              <a:t>Senão ouvidos para ouvir as presentes melodias;</a:t>
            </a:r>
          </a:p>
          <a:p>
            <a:pPr marL="0" indent="0">
              <a:buNone/>
            </a:pPr>
            <a:r>
              <a:rPr lang="pt-PT" i="1" dirty="0"/>
              <a:t>Não Te pedimos mais força,</a:t>
            </a:r>
          </a:p>
          <a:p>
            <a:pPr marL="0" indent="0">
              <a:buNone/>
            </a:pPr>
            <a:r>
              <a:rPr lang="pt-PT" i="1" dirty="0"/>
              <a:t>Senão o modo de usar o poder que já possuímos;</a:t>
            </a:r>
          </a:p>
          <a:p>
            <a:pPr marL="0" indent="0">
              <a:buNone/>
            </a:pPr>
            <a:r>
              <a:rPr lang="pt-PT" i="1" dirty="0"/>
              <a:t>Não mais Amor, senão habilidade</a:t>
            </a:r>
          </a:p>
          <a:p>
            <a:pPr marL="0" indent="0">
              <a:buNone/>
            </a:pPr>
            <a:r>
              <a:rPr lang="pt-PT" i="1" dirty="0"/>
              <a:t>Para transformar a cólera em ternura;</a:t>
            </a:r>
          </a:p>
          <a:p>
            <a:pPr marL="0" indent="0">
              <a:buNone/>
            </a:pPr>
            <a:r>
              <a:rPr lang="pt-PT" i="1" dirty="0"/>
              <a:t>Não mais alegria, senão como sentir</a:t>
            </a:r>
          </a:p>
          <a:p>
            <a:pPr marL="0" indent="0">
              <a:buNone/>
            </a:pPr>
            <a:r>
              <a:rPr lang="pt-PT" i="1" dirty="0"/>
              <a:t>Mais próxima essa inefável presença,</a:t>
            </a:r>
          </a:p>
          <a:p>
            <a:pPr marL="0" indent="0">
              <a:buNone/>
            </a:pPr>
            <a:r>
              <a:rPr lang="pt-PT" i="1" dirty="0"/>
              <a:t>Para dar aos outros tudo o que já temos</a:t>
            </a:r>
          </a:p>
          <a:p>
            <a:pPr marL="0" indent="0">
              <a:buNone/>
            </a:pPr>
            <a:r>
              <a:rPr lang="pt-PT" i="1" dirty="0"/>
              <a:t>De entusiasmo e de coragem.</a:t>
            </a:r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6941FA0-5E66-49AA-8F4F-35F9B658D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7956" y="1139952"/>
            <a:ext cx="4992070" cy="6010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i="1" dirty="0"/>
              <a:t>Não Te pedimos mais dons, amado Deus,</a:t>
            </a:r>
          </a:p>
          <a:p>
            <a:pPr marL="0" indent="0">
              <a:buNone/>
            </a:pPr>
            <a:r>
              <a:rPr lang="pt-PT" i="1" dirty="0"/>
              <a:t>Mas apenas senso para perceber</a:t>
            </a:r>
          </a:p>
          <a:p>
            <a:pPr marL="0" indent="0">
              <a:buNone/>
            </a:pPr>
            <a:r>
              <a:rPr lang="pt-PT" i="1" dirty="0"/>
              <a:t>E melhor usar os dons preciosos</a:t>
            </a:r>
          </a:p>
          <a:p>
            <a:pPr marL="0" indent="0">
              <a:buNone/>
            </a:pPr>
            <a:r>
              <a:rPr lang="pt-PT" i="1" dirty="0"/>
              <a:t>Que já recebemos de Ti.</a:t>
            </a:r>
          </a:p>
          <a:p>
            <a:pPr marL="0" indent="0">
              <a:buNone/>
            </a:pPr>
            <a:r>
              <a:rPr lang="pt-PT" i="1" dirty="0"/>
              <a:t>Faz que dominemos todos os temores,</a:t>
            </a:r>
          </a:p>
          <a:p>
            <a:pPr marL="0" indent="0">
              <a:buNone/>
            </a:pPr>
            <a:r>
              <a:rPr lang="pt-PT" i="1" dirty="0"/>
              <a:t>Que conheçamos todas as santas alegrias,</a:t>
            </a:r>
          </a:p>
          <a:p>
            <a:pPr marL="0" indent="0">
              <a:buNone/>
            </a:pPr>
            <a:r>
              <a:rPr lang="pt-PT" i="1" dirty="0"/>
              <a:t>Para que sejamos os Amigos que desejamos ser,</a:t>
            </a:r>
          </a:p>
          <a:p>
            <a:pPr marL="0" indent="0">
              <a:buNone/>
            </a:pPr>
            <a:r>
              <a:rPr lang="pt-PT" i="1" dirty="0"/>
              <a:t>Para transmitir a Verdade que conhecemos;</a:t>
            </a:r>
          </a:p>
          <a:p>
            <a:pPr marL="0" indent="0">
              <a:buNone/>
            </a:pPr>
            <a:r>
              <a:rPr lang="pt-PT" i="1" dirty="0"/>
              <a:t>Para que amemos a pureza,</a:t>
            </a:r>
          </a:p>
          <a:p>
            <a:pPr marL="0" indent="0">
              <a:buNone/>
            </a:pPr>
            <a:r>
              <a:rPr lang="pt-PT" i="1" dirty="0"/>
              <a:t>Para que busquemos o Bem,</a:t>
            </a:r>
          </a:p>
          <a:p>
            <a:pPr marL="0" indent="0">
              <a:buNone/>
            </a:pPr>
            <a:r>
              <a:rPr lang="pt-PT" i="1" dirty="0"/>
              <a:t>E, com todo o nosso poder, possamos elevar</a:t>
            </a:r>
          </a:p>
          <a:p>
            <a:pPr marL="0" indent="0">
              <a:buNone/>
            </a:pPr>
            <a:r>
              <a:rPr lang="pt-PT" i="1" dirty="0"/>
              <a:t>Todas as Almas, a fim de que vivam em</a:t>
            </a:r>
          </a:p>
          <a:p>
            <a:pPr marL="0" indent="0">
              <a:buNone/>
            </a:pPr>
            <a:r>
              <a:rPr lang="pt-PT" i="1" dirty="0"/>
              <a:t>Harmonia e na Luz de uma Perfeita Liberdade.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660349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2142</TotalTime>
  <Words>4415</Words>
  <Application>Microsoft Office PowerPoint</Application>
  <PresentationFormat>Ecrã Panorâmico</PresentationFormat>
  <Paragraphs>322</Paragraphs>
  <Slides>35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40" baseType="lpstr">
      <vt:lpstr>Arial</vt:lpstr>
      <vt:lpstr>Book Antiqua</vt:lpstr>
      <vt:lpstr>Calligraphic</vt:lpstr>
      <vt:lpstr>Gill Sans MT</vt:lpstr>
      <vt:lpstr>Pacote</vt:lpstr>
      <vt:lpstr>MAX HEINDEL </vt:lpstr>
      <vt:lpstr>PRIMEIRO MOMENTO MUSICAL  DUO EM SOL MAIOR </vt:lpstr>
      <vt:lpstr>MAX  HEINDEL  (1865 - 1919)</vt:lpstr>
      <vt:lpstr>PRIMEIROS ANOS de vida </vt:lpstr>
      <vt:lpstr>Primeiros Anos DE VIDA  </vt:lpstr>
      <vt:lpstr>PRIMEIROS ANOS DE VIDA</vt:lpstr>
      <vt:lpstr>PRIMEIROS ANOS DE VIDA </vt:lpstr>
      <vt:lpstr>ENCONTROS E DESENCONTROS </vt:lpstr>
      <vt:lpstr>Foi nesta época, já a viver em Liverpool, que Carl comprou uma cópia do periódico "London Light" e leu pela primeira vez o poema "A Prayer“, de Florence May  Holbrook (1860-1932), que provocou uma profunda impressão sobre ele. jamais esqueceu.</vt:lpstr>
      <vt:lpstr>SEGUNDO MOMENTO MUSICAL DUO EM SOL MAIOR </vt:lpstr>
      <vt:lpstr>ENCONTROS E DESENCONTROS </vt:lpstr>
      <vt:lpstr>ENCONTROS E DESENCONTROS </vt:lpstr>
      <vt:lpstr>ENCONTROS E DESENCONTROS </vt:lpstr>
      <vt:lpstr>Porque escolheu o nome de max heindel?...</vt:lpstr>
      <vt:lpstr>TERCEIRO MOMENTO MUSICAL  DUO EM SOL MAIOR </vt:lpstr>
      <vt:lpstr>Preparação e trabalho para o campo oculto </vt:lpstr>
      <vt:lpstr>Preparação e trabalho para o campo oculto </vt:lpstr>
      <vt:lpstr>ENCONTRO COM O MESTRE, PROVA INICIÁTICA, INICIAÇÃO ROSACRUZ</vt:lpstr>
      <vt:lpstr>QUARTO MOMENTO MUSICAL  DUO EM SOL MAIOR </vt:lpstr>
      <vt:lpstr>O MENSAGEIRO DOS IRMÃOS MAIORES DA ORDEM ROSA CRUZ </vt:lpstr>
      <vt:lpstr>10 de AGOSTO DE 1910 casamento de MAX heindel com augusta foss heindel </vt:lpstr>
      <vt:lpstr>A grande obra – o trabalho como mensageiro dos irmãos maiores</vt:lpstr>
      <vt:lpstr>QUINTO MOMENTO MUSICAL  DUO EM SOL MAIOR </vt:lpstr>
      <vt:lpstr>MONTE ECCLESIA</vt:lpstr>
      <vt:lpstr>A Primeira Reunião dos Estudantes Esotéricos e o Mistério da Rosa Branca</vt:lpstr>
      <vt:lpstr>A Primeira Reunião dos Estudantes Esotéricos e o Mistério da Rosa Branca</vt:lpstr>
      <vt:lpstr>MONTE ECCLESIA </vt:lpstr>
      <vt:lpstr>MONTE ECCLESIA </vt:lpstr>
      <vt:lpstr>MT ECCLESIA -  TEMPLO DE CURA  (ATUALMENTE)</vt:lpstr>
      <vt:lpstr>SEXTO MOMENTO MUSICAL  DUO EM SOL MAIOR </vt:lpstr>
      <vt:lpstr>MAX HEINDEL  o Místico Cristão</vt:lpstr>
      <vt:lpstr>A OBRA – Mente Sã, Coração Nobre, Corpo Puro </vt:lpstr>
      <vt:lpstr>Monte ecclesia  “uma miniatura de um mundo melhor”</vt:lpstr>
      <vt:lpstr>RECURSOS E FONTES UTILIZADAS:</vt:lpstr>
      <vt:lpstr>SÉTIMO MOMENTO MUSICAL  DUO EM SOL MAIOR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HEINDEL</dc:title>
  <dc:creator>LNMIY</dc:creator>
  <cp:lastModifiedBy>LNMIY</cp:lastModifiedBy>
  <cp:revision>72</cp:revision>
  <dcterms:created xsi:type="dcterms:W3CDTF">2017-07-21T15:00:47Z</dcterms:created>
  <dcterms:modified xsi:type="dcterms:W3CDTF">2017-07-23T02:42:48Z</dcterms:modified>
</cp:coreProperties>
</file>