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84" r:id="rId3"/>
    <p:sldId id="268" r:id="rId4"/>
    <p:sldId id="257" r:id="rId5"/>
    <p:sldId id="259" r:id="rId6"/>
    <p:sldId id="258" r:id="rId7"/>
    <p:sldId id="260" r:id="rId8"/>
    <p:sldId id="261" r:id="rId9"/>
    <p:sldId id="265" r:id="rId10"/>
    <p:sldId id="290" r:id="rId11"/>
    <p:sldId id="262" r:id="rId12"/>
    <p:sldId id="263" r:id="rId13"/>
    <p:sldId id="264" r:id="rId14"/>
    <p:sldId id="289" r:id="rId15"/>
    <p:sldId id="266" r:id="rId16"/>
    <p:sldId id="283" r:id="rId17"/>
    <p:sldId id="272" r:id="rId18"/>
    <p:sldId id="271" r:id="rId19"/>
    <p:sldId id="273" r:id="rId20"/>
    <p:sldId id="287" r:id="rId21"/>
    <p:sldId id="270" r:id="rId22"/>
    <p:sldId id="274" r:id="rId23"/>
    <p:sldId id="275" r:id="rId24"/>
    <p:sldId id="276" r:id="rId25"/>
    <p:sldId id="277" r:id="rId26"/>
    <p:sldId id="278" r:id="rId27"/>
    <p:sldId id="279" r:id="rId28"/>
    <p:sldId id="281" r:id="rId29"/>
    <p:sldId id="280" r:id="rId30"/>
    <p:sldId id="291" r:id="rId31"/>
    <p:sldId id="293" r:id="rId32"/>
    <p:sldId id="296" r:id="rId33"/>
    <p:sldId id="29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6EE5"/>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5" autoAdjust="0"/>
    <p:restoredTop sz="94660"/>
  </p:normalViewPr>
  <p:slideViewPr>
    <p:cSldViewPr snapToGrid="0">
      <p:cViewPr varScale="1">
        <p:scale>
          <a:sx n="62" d="100"/>
          <a:sy n="62" d="100"/>
        </p:scale>
        <p:origin x="90"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do subtítulo do Modelo Global</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Editar os estilos de texto do Modelo Global</a:t>
            </a:r>
          </a:p>
        </p:txBody>
      </p:sp>
      <p:sp>
        <p:nvSpPr>
          <p:cNvPr id="7" name="Date Placeholder 6"/>
          <p:cNvSpPr>
            <a:spLocks noGrp="1"/>
          </p:cNvSpPr>
          <p:nvPr>
            <p:ph type="dt" sz="half" idx="10"/>
          </p:nvPr>
        </p:nvSpPr>
        <p:spPr/>
        <p:txBody>
          <a:bodyPr/>
          <a:lstStyle/>
          <a:p>
            <a:fld id="{1160EA64-D806-43AC-9DF2-F8C432F32B4C}" type="datetimeFigureOut">
              <a:rPr lang="en-US" dirty="0"/>
              <a:t>10/21/2017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10/21/2017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4" name="Content Placeholder 3"/>
          <p:cNvSpPr>
            <a:spLocks noGrp="1"/>
          </p:cNvSpPr>
          <p:nvPr>
            <p:ph sz="half" idx="2"/>
          </p:nvPr>
        </p:nvSpPr>
        <p:spPr>
          <a:xfrm>
            <a:off x="1583436" y="3143250"/>
            <a:ext cx="4270248" cy="2596776"/>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7" name="Date Placeholder 6"/>
          <p:cNvSpPr>
            <a:spLocks noGrp="1"/>
          </p:cNvSpPr>
          <p:nvPr>
            <p:ph type="dt" sz="half" idx="10"/>
          </p:nvPr>
        </p:nvSpPr>
        <p:spPr/>
        <p:txBody>
          <a:bodyPr/>
          <a:lstStyle/>
          <a:p>
            <a:fld id="{4F7D4976-E339-4826-83B7-FBD03F55ECF8}" type="datetimeFigureOut">
              <a:rPr lang="en-US" dirty="0"/>
              <a:t>10/21/2017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‹nº›</a:t>
            </a:fld>
            <a:endParaRPr lang="en-US" dirty="0"/>
          </a:p>
        </p:txBody>
      </p:sp>
      <p:sp>
        <p:nvSpPr>
          <p:cNvPr id="10" name="Title 9"/>
          <p:cNvSpPr>
            <a:spLocks noGrp="1"/>
          </p:cNvSpPr>
          <p:nvPr>
            <p:ph type="title"/>
          </p:nvPr>
        </p:nvSpPr>
        <p:spPr/>
        <p:txBody>
          <a:bodyPr/>
          <a:lstStyle/>
          <a:p>
            <a:r>
              <a:rPr lang="pt-PT"/>
              <a:t>Clique para editar o estilo de título do Modelo Global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t-PT"/>
              <a:t>Clique para editar o estilo de título do Modelo Global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Date Placeholder 4"/>
          <p:cNvSpPr>
            <a:spLocks noGrp="1"/>
          </p:cNvSpPr>
          <p:nvPr>
            <p:ph type="dt" sz="half" idx="10"/>
          </p:nvPr>
        </p:nvSpPr>
        <p:spPr/>
        <p:txBody>
          <a:bodyPr/>
          <a:lstStyle/>
          <a:p>
            <a:fld id="{1160EA64-D806-43AC-9DF2-F8C432F32B4C}" type="datetimeFigureOut">
              <a:rPr lang="en-US" dirty="0"/>
              <a:t>10/21/2017</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a:t>Clique no ícone para adicionar uma imagem</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10/21/2017</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5000"/>
            <a:lum/>
          </a:blip>
          <a:srcRect/>
          <a:stretch>
            <a:fillRect t="-65000" b="-6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10/21/2017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ítulo 1">
            <a:extLst>
              <a:ext uri="{FF2B5EF4-FFF2-40B4-BE49-F238E27FC236}">
                <a16:creationId xmlns:a16="http://schemas.microsoft.com/office/drawing/2014/main" id="{0F8AC3D4-01AA-4397-A758-FA81D7FB879A}"/>
              </a:ext>
            </a:extLst>
          </p:cNvPr>
          <p:cNvSpPr>
            <a:spLocks noGrp="1"/>
          </p:cNvSpPr>
          <p:nvPr>
            <p:ph type="ctrTitle"/>
          </p:nvPr>
        </p:nvSpPr>
        <p:spPr>
          <a:xfrm>
            <a:off x="0" y="0"/>
            <a:ext cx="12192000" cy="1612669"/>
          </a:xfrm>
          <a:ln>
            <a:noFill/>
          </a:ln>
        </p:spPr>
        <p:txBody>
          <a:bodyPr>
            <a:normAutofit/>
          </a:bodyPr>
          <a:lstStyle/>
          <a:p>
            <a:r>
              <a:rPr lang="pt-PT" sz="4800" b="1" dirty="0">
                <a:latin typeface="Calligraphic" pitchFamily="2" charset="0"/>
              </a:rPr>
              <a:t>MUNDOS VISIVEIS E INVISIVEIS </a:t>
            </a:r>
          </a:p>
        </p:txBody>
      </p:sp>
      <p:sp>
        <p:nvSpPr>
          <p:cNvPr id="3" name="Subtítulo 2">
            <a:extLst>
              <a:ext uri="{FF2B5EF4-FFF2-40B4-BE49-F238E27FC236}">
                <a16:creationId xmlns:a16="http://schemas.microsoft.com/office/drawing/2014/main" id="{AEC61855-1E45-4D16-95C5-B4D587D6F20B}"/>
              </a:ext>
            </a:extLst>
          </p:cNvPr>
          <p:cNvSpPr>
            <a:spLocks noGrp="1"/>
          </p:cNvSpPr>
          <p:nvPr>
            <p:ph type="subTitle" idx="1"/>
          </p:nvPr>
        </p:nvSpPr>
        <p:spPr>
          <a:xfrm>
            <a:off x="981700" y="5457918"/>
            <a:ext cx="10228599" cy="1400082"/>
          </a:xfrm>
        </p:spPr>
        <p:txBody>
          <a:bodyPr>
            <a:normAutofit fontScale="47500" lnSpcReduction="20000"/>
          </a:bodyPr>
          <a:lstStyle/>
          <a:p>
            <a:r>
              <a:rPr lang="pt-PT" sz="4900" b="1" i="1" dirty="0">
                <a:solidFill>
                  <a:schemeClr val="bg1"/>
                </a:solidFill>
                <a:latin typeface="Book Antiqua" panose="02040602050305030304" pitchFamily="18" charset="0"/>
              </a:rPr>
              <a:t>CONCEITO ROSACRUZ DO COSMOS </a:t>
            </a:r>
          </a:p>
          <a:p>
            <a:r>
              <a:rPr lang="pt-PT" sz="4000" b="1" i="1" dirty="0">
                <a:solidFill>
                  <a:schemeClr val="bg1"/>
                </a:solidFill>
                <a:latin typeface="Book Antiqua" panose="02040602050305030304" pitchFamily="18" charset="0"/>
              </a:rPr>
              <a:t>MAX HEINDEL </a:t>
            </a:r>
          </a:p>
          <a:p>
            <a:r>
              <a:rPr lang="pt-PT" sz="2900" b="1" i="1" dirty="0">
                <a:solidFill>
                  <a:schemeClr val="bg1"/>
                </a:solidFill>
                <a:latin typeface="Book Antiqua" panose="02040602050305030304" pitchFamily="18" charset="0"/>
              </a:rPr>
              <a:t>CONFERÊNCIA PÚBLICA NO ÂMBITO DO CICLO DE CONFERÊNCIAS DO GRUPO DE ESTUDOS FIAT LUX</a:t>
            </a:r>
          </a:p>
          <a:p>
            <a:r>
              <a:rPr lang="pt-PT" sz="2900" b="1" i="1" dirty="0">
                <a:solidFill>
                  <a:schemeClr val="bg1"/>
                </a:solidFill>
                <a:latin typeface="Book Antiqua" panose="02040602050305030304" pitchFamily="18" charset="0"/>
              </a:rPr>
              <a:t>LISBOA, PORTUGAL </a:t>
            </a:r>
          </a:p>
        </p:txBody>
      </p:sp>
    </p:spTree>
    <p:extLst>
      <p:ext uri="{BB962C8B-B14F-4D97-AF65-F5344CB8AC3E}">
        <p14:creationId xmlns:p14="http://schemas.microsoft.com/office/powerpoint/2010/main" val="3663200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BAA54B3A-0D12-45AA-A56E-8E7868ED17E5}"/>
              </a:ext>
            </a:extLst>
          </p:cNvPr>
          <p:cNvSpPr>
            <a:spLocks noGrp="1"/>
          </p:cNvSpPr>
          <p:nvPr>
            <p:ph idx="1"/>
          </p:nvPr>
        </p:nvSpPr>
        <p:spPr>
          <a:xfrm>
            <a:off x="511443" y="356461"/>
            <a:ext cx="11406753" cy="6227219"/>
          </a:xfrm>
        </p:spPr>
        <p:txBody>
          <a:bodyPr>
            <a:normAutofit/>
          </a:bodyPr>
          <a:lstStyle/>
          <a:p>
            <a:pPr marL="0" indent="0" algn="ctr">
              <a:buNone/>
            </a:pPr>
            <a:endParaRPr lang="pt-PT" sz="2000" b="1" i="1" dirty="0"/>
          </a:p>
          <a:p>
            <a:pPr marL="0" indent="0" algn="ctr">
              <a:buNone/>
            </a:pPr>
            <a:endParaRPr lang="pt-PT" sz="2000" b="1" i="1" dirty="0"/>
          </a:p>
        </p:txBody>
      </p:sp>
      <p:sp>
        <p:nvSpPr>
          <p:cNvPr id="6" name="Retângulo 5">
            <a:extLst>
              <a:ext uri="{FF2B5EF4-FFF2-40B4-BE49-F238E27FC236}">
                <a16:creationId xmlns:a16="http://schemas.microsoft.com/office/drawing/2014/main" id="{FF26AD02-2A60-4329-8A52-860129119AB3}"/>
              </a:ext>
            </a:extLst>
          </p:cNvPr>
          <p:cNvSpPr/>
          <p:nvPr/>
        </p:nvSpPr>
        <p:spPr>
          <a:xfrm>
            <a:off x="356461" y="356462"/>
            <a:ext cx="11453247" cy="5940088"/>
          </a:xfrm>
          <a:prstGeom prst="rect">
            <a:avLst/>
          </a:prstGeom>
        </p:spPr>
        <p:txBody>
          <a:bodyPr wrap="square">
            <a:spAutoFit/>
          </a:bodyPr>
          <a:lstStyle/>
          <a:p>
            <a:r>
              <a:rPr lang="pt-PT" sz="2400" dirty="0"/>
              <a:t>O clarividente treinado, o cientista ocultista, consegue perceber o éter.</a:t>
            </a:r>
          </a:p>
          <a:p>
            <a:endParaRPr lang="pt-PT" sz="2400" dirty="0"/>
          </a:p>
          <a:p>
            <a:r>
              <a:rPr lang="pt-PT" sz="2400" dirty="0"/>
              <a:t>O éter é para ele tão tangível como os sólidos, os líquidos e os gases da Região Química o são para o homem comum. Ele vê as forças vitais - que dão vida às formas minerais, vegetais, animais e humanas - fluindo nestas formas por meio de quatro estados de éter.</a:t>
            </a:r>
          </a:p>
          <a:p>
            <a:endParaRPr lang="pt-PT" sz="2400" dirty="0"/>
          </a:p>
          <a:p>
            <a:r>
              <a:rPr lang="pt-PT" sz="2400" dirty="0"/>
              <a:t>Os nomes e funções específicas desses quatro éteres são os seguintes:</a:t>
            </a:r>
          </a:p>
          <a:p>
            <a:endParaRPr lang="pt-PT" sz="2400" dirty="0"/>
          </a:p>
          <a:p>
            <a:r>
              <a:rPr lang="pt-PT" sz="2400" dirty="0"/>
              <a:t>ÉTER QUÍMICO</a:t>
            </a:r>
          </a:p>
          <a:p>
            <a:endParaRPr lang="pt-PT" sz="2400" dirty="0"/>
          </a:p>
          <a:p>
            <a:r>
              <a:rPr lang="pt-PT" sz="2400" dirty="0"/>
              <a:t>ÉTER DE VIDA</a:t>
            </a:r>
          </a:p>
          <a:p>
            <a:endParaRPr lang="pt-PT" sz="2400" dirty="0"/>
          </a:p>
          <a:p>
            <a:r>
              <a:rPr lang="pt-PT" sz="2400" dirty="0"/>
              <a:t>ÉTER DE LUZ</a:t>
            </a:r>
          </a:p>
          <a:p>
            <a:endParaRPr lang="pt-PT" sz="2400" dirty="0"/>
          </a:p>
          <a:p>
            <a:r>
              <a:rPr lang="pt-PT" sz="2400" dirty="0"/>
              <a:t>ÉTER REFLECTOR</a:t>
            </a:r>
          </a:p>
          <a:p>
            <a:endParaRPr lang="pt-PT" sz="2000" dirty="0"/>
          </a:p>
        </p:txBody>
      </p:sp>
    </p:spTree>
    <p:extLst>
      <p:ext uri="{BB962C8B-B14F-4D97-AF65-F5344CB8AC3E}">
        <p14:creationId xmlns:p14="http://schemas.microsoft.com/office/powerpoint/2010/main" val="4079146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EF014438-D8EB-40DF-BC67-1FEB08A1C0B7}"/>
              </a:ext>
            </a:extLst>
          </p:cNvPr>
          <p:cNvSpPr>
            <a:spLocks noGrp="1"/>
          </p:cNvSpPr>
          <p:nvPr>
            <p:ph type="title"/>
          </p:nvPr>
        </p:nvSpPr>
        <p:spPr>
          <a:xfrm>
            <a:off x="2200140" y="134526"/>
            <a:ext cx="7729728" cy="475488"/>
          </a:xfrm>
        </p:spPr>
        <p:txBody>
          <a:bodyPr>
            <a:normAutofit fontScale="90000"/>
          </a:bodyPr>
          <a:lstStyle/>
          <a:p>
            <a:r>
              <a:rPr lang="pt-PT" dirty="0"/>
              <a:t>ÉTER QUÍMICO </a:t>
            </a:r>
          </a:p>
        </p:txBody>
      </p:sp>
      <p:sp>
        <p:nvSpPr>
          <p:cNvPr id="11" name="Marcador de Posição de Conteúdo 10">
            <a:extLst>
              <a:ext uri="{FF2B5EF4-FFF2-40B4-BE49-F238E27FC236}">
                <a16:creationId xmlns:a16="http://schemas.microsoft.com/office/drawing/2014/main" id="{41A3FCB9-7830-4D79-9410-3A221BE63352}"/>
              </a:ext>
            </a:extLst>
          </p:cNvPr>
          <p:cNvSpPr>
            <a:spLocks noGrp="1"/>
          </p:cNvSpPr>
          <p:nvPr>
            <p:ph sz="half" idx="2"/>
          </p:nvPr>
        </p:nvSpPr>
        <p:spPr>
          <a:xfrm>
            <a:off x="278969" y="759418"/>
            <a:ext cx="11189777" cy="5687878"/>
          </a:xfrm>
        </p:spPr>
        <p:txBody>
          <a:bodyPr>
            <a:normAutofit lnSpcReduction="10000"/>
          </a:bodyPr>
          <a:lstStyle/>
          <a:p>
            <a:pPr>
              <a:buFontTx/>
              <a:buChar char="-"/>
            </a:pPr>
            <a:r>
              <a:rPr lang="pt-PT" sz="2000" b="1" dirty="0"/>
              <a:t>Este éter é simultaneamente positivo e negativo em suas manifestações. </a:t>
            </a:r>
          </a:p>
          <a:p>
            <a:pPr>
              <a:buFontTx/>
              <a:buChar char="-"/>
            </a:pPr>
            <a:r>
              <a:rPr lang="pt-PT" sz="2000" b="1" dirty="0"/>
              <a:t>As forças que produzem a assimilação e a excreção agem por seu intermédio. </a:t>
            </a:r>
          </a:p>
          <a:p>
            <a:pPr>
              <a:buFontTx/>
              <a:buChar char="-"/>
            </a:pPr>
            <a:r>
              <a:rPr lang="pt-PT" sz="2000" b="1" dirty="0"/>
              <a:t>Assimilação é o processo de incorporação dos diferentes elementos nutritivos do alimento no corpo da planta, do animal ou do homem. Esta operação é levada a efeito por forças que conheceremos mais adiante. Elas agem pelo </a:t>
            </a:r>
            <a:r>
              <a:rPr lang="pt-PT" sz="2000" b="1" dirty="0" err="1"/>
              <a:t>pólo</a:t>
            </a:r>
            <a:r>
              <a:rPr lang="pt-PT" sz="2000" b="1" dirty="0"/>
              <a:t> positivo do Éter Químico, atraindo os elementos necessários e modelando-os em formas apropriadas. Tais forças não atuam cega ou mecanicamente, mas de modo seletivo (muito conhecido dos cientistas por seus efeitos), realizando assim o seu propósito, que é o crescimento e a manutenção do corpo. </a:t>
            </a:r>
          </a:p>
          <a:p>
            <a:pPr>
              <a:buFontTx/>
              <a:buChar char="-"/>
            </a:pPr>
            <a:r>
              <a:rPr lang="pt-PT" sz="2000" b="1" dirty="0"/>
              <a:t>A excreção é efetuada por forças da mesma espécie, mas atuantes pelo </a:t>
            </a:r>
            <a:r>
              <a:rPr lang="pt-PT" sz="2000" b="1" dirty="0" err="1"/>
              <a:t>pólo</a:t>
            </a:r>
            <a:r>
              <a:rPr lang="pt-PT" sz="2000" b="1" dirty="0"/>
              <a:t> negativo do Éter Químico. Por meio deste </a:t>
            </a:r>
            <a:r>
              <a:rPr lang="pt-PT" sz="2000" b="1" dirty="0" err="1"/>
              <a:t>pólo</a:t>
            </a:r>
            <a:r>
              <a:rPr lang="pt-PT" sz="2000" b="1" dirty="0"/>
              <a:t> são expelidos do corpo os materiais que, contidos no alimento, são impróprios para o seu uso ou que, tendo prestado toda a utilidade ao organismo, devem ser eliminados do sistema. </a:t>
            </a:r>
          </a:p>
          <a:p>
            <a:pPr>
              <a:buFontTx/>
              <a:buChar char="-"/>
            </a:pPr>
            <a:r>
              <a:rPr lang="pt-PT" sz="2000" b="1" dirty="0"/>
              <a:t>Estes processos, como todos os independentes da vontade humana, são também sábios, seletivos e não exclusivamente mecânicos em sua atuação, o que se pode verificar, por exemplo, na ação dos rins. Quando estes órgãos estão sadios só a urina é filtrada, mas sabe-se que quando estão doentes a valiosa albumina escapa-se também com a urina. Assim, não há seleção apropriada em consequência dessa condição anormal.</a:t>
            </a:r>
          </a:p>
          <a:p>
            <a:pPr marL="0" indent="0">
              <a:buNone/>
            </a:pPr>
            <a:endParaRPr lang="pt-PT" dirty="0"/>
          </a:p>
        </p:txBody>
      </p:sp>
    </p:spTree>
    <p:extLst>
      <p:ext uri="{BB962C8B-B14F-4D97-AF65-F5344CB8AC3E}">
        <p14:creationId xmlns:p14="http://schemas.microsoft.com/office/powerpoint/2010/main" val="128308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0D5BC2-30BA-43AA-8DEB-9E85EA0EEF90}"/>
              </a:ext>
            </a:extLst>
          </p:cNvPr>
          <p:cNvSpPr>
            <a:spLocks noGrp="1"/>
          </p:cNvSpPr>
          <p:nvPr>
            <p:ph type="title"/>
          </p:nvPr>
        </p:nvSpPr>
        <p:spPr>
          <a:xfrm>
            <a:off x="533348" y="0"/>
            <a:ext cx="11056697" cy="560832"/>
          </a:xfrm>
        </p:spPr>
        <p:txBody>
          <a:bodyPr/>
          <a:lstStyle/>
          <a:p>
            <a:r>
              <a:rPr lang="pt-PT" dirty="0"/>
              <a:t>ÉTER DE VIDA </a:t>
            </a:r>
          </a:p>
        </p:txBody>
      </p:sp>
      <p:sp>
        <p:nvSpPr>
          <p:cNvPr id="4" name="Marcador de Posição do Texto 3">
            <a:extLst>
              <a:ext uri="{FF2B5EF4-FFF2-40B4-BE49-F238E27FC236}">
                <a16:creationId xmlns:a16="http://schemas.microsoft.com/office/drawing/2014/main" id="{BD0060FD-C03D-451D-BC47-29E368AFCBE2}"/>
              </a:ext>
            </a:extLst>
          </p:cNvPr>
          <p:cNvSpPr>
            <a:spLocks noGrp="1"/>
          </p:cNvSpPr>
          <p:nvPr>
            <p:ph type="body" sz="half" idx="2"/>
          </p:nvPr>
        </p:nvSpPr>
        <p:spPr>
          <a:xfrm>
            <a:off x="329184" y="804672"/>
            <a:ext cx="11465026" cy="5864352"/>
          </a:xfrm>
        </p:spPr>
        <p:txBody>
          <a:bodyPr>
            <a:noAutofit/>
          </a:bodyPr>
          <a:lstStyle/>
          <a:p>
            <a:pPr algn="l"/>
            <a:r>
              <a:rPr lang="pt-PT" sz="2000" b="1" dirty="0">
                <a:solidFill>
                  <a:schemeClr val="tx1"/>
                </a:solidFill>
              </a:rPr>
              <a:t>Assim como o Éter Químico é o meio que possibilita a ação das forças que mantêm a forma individual, assim também o Éter de Vida é o meio pelo qual atuam as forças de propagação, cujo objetivo é a manutenção das espécies.</a:t>
            </a:r>
          </a:p>
          <a:p>
            <a:pPr algn="l"/>
            <a:endParaRPr lang="pt-PT" sz="2000" b="1" dirty="0">
              <a:solidFill>
                <a:schemeClr val="tx1"/>
              </a:solidFill>
            </a:endParaRPr>
          </a:p>
          <a:p>
            <a:pPr algn="l"/>
            <a:r>
              <a:rPr lang="pt-PT" sz="2000" b="1" dirty="0">
                <a:solidFill>
                  <a:schemeClr val="tx1"/>
                </a:solidFill>
              </a:rPr>
              <a:t>Como o Éter Químico, este éter tem também seus </a:t>
            </a:r>
            <a:r>
              <a:rPr lang="pt-PT" sz="2000" b="1" dirty="0" err="1">
                <a:solidFill>
                  <a:schemeClr val="tx1"/>
                </a:solidFill>
              </a:rPr>
              <a:t>pólos</a:t>
            </a:r>
            <a:r>
              <a:rPr lang="pt-PT" sz="2000" b="1" dirty="0">
                <a:solidFill>
                  <a:schemeClr val="tx1"/>
                </a:solidFill>
              </a:rPr>
              <a:t> positivo e negativo. </a:t>
            </a:r>
          </a:p>
          <a:p>
            <a:pPr algn="l"/>
            <a:endParaRPr lang="pt-PT" sz="2000" b="1" dirty="0">
              <a:solidFill>
                <a:schemeClr val="tx1"/>
              </a:solidFill>
            </a:endParaRPr>
          </a:p>
          <a:p>
            <a:pPr algn="l"/>
            <a:r>
              <a:rPr lang="pt-PT" sz="2000" b="1" dirty="0">
                <a:solidFill>
                  <a:schemeClr val="tx1"/>
                </a:solidFill>
              </a:rPr>
              <a:t>As forças que trabalham pelo </a:t>
            </a:r>
            <a:r>
              <a:rPr lang="pt-PT" sz="2000" b="1" dirty="0" err="1">
                <a:solidFill>
                  <a:schemeClr val="tx1"/>
                </a:solidFill>
              </a:rPr>
              <a:t>pólo</a:t>
            </a:r>
            <a:r>
              <a:rPr lang="pt-PT" sz="2000" b="1" dirty="0">
                <a:solidFill>
                  <a:schemeClr val="tx1"/>
                </a:solidFill>
              </a:rPr>
              <a:t> positivo são aquelas que atuam na fêmea durante o período de gestação, capacitando-a para o trabalho ativo e positivo de formação de um novo ser. </a:t>
            </a:r>
          </a:p>
          <a:p>
            <a:pPr algn="l"/>
            <a:endParaRPr lang="pt-PT" sz="2000" b="1" dirty="0">
              <a:solidFill>
                <a:schemeClr val="tx1"/>
              </a:solidFill>
            </a:endParaRPr>
          </a:p>
          <a:p>
            <a:pPr algn="l"/>
            <a:r>
              <a:rPr lang="pt-PT" sz="2000" b="1" dirty="0">
                <a:solidFill>
                  <a:schemeClr val="tx1"/>
                </a:solidFill>
              </a:rPr>
              <a:t>Por outro lado, as forças que trabalham pelo </a:t>
            </a:r>
            <a:r>
              <a:rPr lang="pt-PT" sz="2000" b="1" dirty="0" err="1">
                <a:solidFill>
                  <a:schemeClr val="tx1"/>
                </a:solidFill>
              </a:rPr>
              <a:t>pólo</a:t>
            </a:r>
            <a:r>
              <a:rPr lang="pt-PT" sz="2000" b="1" dirty="0">
                <a:solidFill>
                  <a:schemeClr val="tx1"/>
                </a:solidFill>
              </a:rPr>
              <a:t> negativo do Éter de Vida dão ao macho a capacidade de produzir o sémen.</a:t>
            </a:r>
          </a:p>
          <a:p>
            <a:pPr algn="l"/>
            <a:endParaRPr lang="pt-PT" sz="2000" b="1" dirty="0">
              <a:solidFill>
                <a:schemeClr val="tx1"/>
              </a:solidFill>
            </a:endParaRPr>
          </a:p>
          <a:p>
            <a:pPr algn="l"/>
            <a:r>
              <a:rPr lang="pt-PT" sz="2000" b="1" dirty="0">
                <a:solidFill>
                  <a:schemeClr val="tx1"/>
                </a:solidFill>
              </a:rPr>
              <a:t>No trabalho de impregnação dos óvulos animal e humano, bem como no da semente da planta, as forças que atuam pelo </a:t>
            </a:r>
            <a:r>
              <a:rPr lang="pt-PT" sz="2000" b="1" dirty="0" err="1">
                <a:solidFill>
                  <a:schemeClr val="tx1"/>
                </a:solidFill>
              </a:rPr>
              <a:t>pólo</a:t>
            </a:r>
            <a:r>
              <a:rPr lang="pt-PT" sz="2000" b="1" dirty="0">
                <a:solidFill>
                  <a:schemeClr val="tx1"/>
                </a:solidFill>
              </a:rPr>
              <a:t> positivo do Éter de Vida produzem plantas, animais e homens do sexo masculino, enquanto que as forças que se expressam pelo </a:t>
            </a:r>
            <a:r>
              <a:rPr lang="pt-PT" sz="2000" b="1" dirty="0" err="1">
                <a:solidFill>
                  <a:schemeClr val="tx1"/>
                </a:solidFill>
              </a:rPr>
              <a:t>pólo</a:t>
            </a:r>
            <a:r>
              <a:rPr lang="pt-PT" sz="2000" b="1" dirty="0">
                <a:solidFill>
                  <a:schemeClr val="tx1"/>
                </a:solidFill>
              </a:rPr>
              <a:t> negativo geram fêmeas.</a:t>
            </a:r>
          </a:p>
          <a:p>
            <a:pPr algn="l"/>
            <a:endParaRPr lang="pt-PT" sz="1800" dirty="0">
              <a:solidFill>
                <a:schemeClr val="tx1"/>
              </a:solidFill>
            </a:endParaRPr>
          </a:p>
        </p:txBody>
      </p:sp>
    </p:spTree>
    <p:extLst>
      <p:ext uri="{BB962C8B-B14F-4D97-AF65-F5344CB8AC3E}">
        <p14:creationId xmlns:p14="http://schemas.microsoft.com/office/powerpoint/2010/main" val="3394359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D9E1BE-6222-46D6-A72F-926126471A1E}"/>
              </a:ext>
            </a:extLst>
          </p:cNvPr>
          <p:cNvSpPr>
            <a:spLocks noGrp="1"/>
          </p:cNvSpPr>
          <p:nvPr>
            <p:ph type="title"/>
          </p:nvPr>
        </p:nvSpPr>
        <p:spPr>
          <a:xfrm>
            <a:off x="99751" y="40955"/>
            <a:ext cx="11833943" cy="532623"/>
          </a:xfrm>
        </p:spPr>
        <p:txBody>
          <a:bodyPr/>
          <a:lstStyle/>
          <a:p>
            <a:r>
              <a:rPr lang="pt-PT" dirty="0"/>
              <a:t>ÉTER DE LUZ  </a:t>
            </a:r>
          </a:p>
        </p:txBody>
      </p:sp>
      <p:sp>
        <p:nvSpPr>
          <p:cNvPr id="4" name="Marcador de Posição do Texto 3">
            <a:extLst>
              <a:ext uri="{FF2B5EF4-FFF2-40B4-BE49-F238E27FC236}">
                <a16:creationId xmlns:a16="http://schemas.microsoft.com/office/drawing/2014/main" id="{312427C8-5386-4303-BADC-B1A2BC73B7A4}"/>
              </a:ext>
            </a:extLst>
          </p:cNvPr>
          <p:cNvSpPr>
            <a:spLocks noGrp="1"/>
          </p:cNvSpPr>
          <p:nvPr>
            <p:ph type="body" sz="half" idx="2"/>
          </p:nvPr>
        </p:nvSpPr>
        <p:spPr>
          <a:xfrm>
            <a:off x="1" y="764771"/>
            <a:ext cx="11933693" cy="5968538"/>
          </a:xfrm>
        </p:spPr>
        <p:txBody>
          <a:bodyPr>
            <a:noAutofit/>
          </a:bodyPr>
          <a:lstStyle/>
          <a:p>
            <a:pPr algn="l"/>
            <a:r>
              <a:rPr lang="pt-PT" sz="1600" dirty="0"/>
              <a:t> </a:t>
            </a:r>
          </a:p>
        </p:txBody>
      </p:sp>
      <p:sp>
        <p:nvSpPr>
          <p:cNvPr id="7" name="Retângulo 6">
            <a:extLst>
              <a:ext uri="{FF2B5EF4-FFF2-40B4-BE49-F238E27FC236}">
                <a16:creationId xmlns:a16="http://schemas.microsoft.com/office/drawing/2014/main" id="{2F8693A3-17AC-4E7F-A553-3E7EEB8D395D}"/>
              </a:ext>
            </a:extLst>
          </p:cNvPr>
          <p:cNvSpPr/>
          <p:nvPr/>
        </p:nvSpPr>
        <p:spPr>
          <a:xfrm>
            <a:off x="99752" y="764771"/>
            <a:ext cx="12092248" cy="5909310"/>
          </a:xfrm>
          <a:prstGeom prst="rect">
            <a:avLst/>
          </a:prstGeom>
        </p:spPr>
        <p:txBody>
          <a:bodyPr wrap="square">
            <a:spAutoFit/>
          </a:bodyPr>
          <a:lstStyle/>
          <a:p>
            <a:pPr algn="just"/>
            <a:r>
              <a:rPr lang="pt-PT" b="1" dirty="0">
                <a:latin typeface="Verdana" panose="020B0604030504040204" pitchFamily="34" charset="0"/>
              </a:rPr>
              <a:t>Este éter é também positivo e negativo. </a:t>
            </a:r>
          </a:p>
          <a:p>
            <a:pPr algn="just"/>
            <a:endParaRPr lang="pt-PT" b="1" dirty="0">
              <a:latin typeface="Verdana" panose="020B0604030504040204" pitchFamily="34" charset="0"/>
            </a:endParaRPr>
          </a:p>
          <a:p>
            <a:pPr algn="just"/>
            <a:r>
              <a:rPr lang="pt-PT" b="1" dirty="0">
                <a:latin typeface="Verdana" panose="020B0604030504040204" pitchFamily="34" charset="0"/>
              </a:rPr>
              <a:t>NOS ANIMAIS:</a:t>
            </a:r>
          </a:p>
          <a:p>
            <a:pPr algn="just"/>
            <a:r>
              <a:rPr lang="pt-PT" b="1" dirty="0">
                <a:latin typeface="Verdana" panose="020B0604030504040204" pitchFamily="34" charset="0"/>
              </a:rPr>
              <a:t>As forças que atuam pelo seu </a:t>
            </a:r>
            <a:r>
              <a:rPr lang="pt-PT" b="1" dirty="0" err="1">
                <a:latin typeface="Verdana" panose="020B0604030504040204" pitchFamily="34" charset="0"/>
              </a:rPr>
              <a:t>pólo</a:t>
            </a:r>
            <a:r>
              <a:rPr lang="pt-PT" b="1" dirty="0">
                <a:latin typeface="Verdana" panose="020B0604030504040204" pitchFamily="34" charset="0"/>
              </a:rPr>
              <a:t> positivo são as que geram o calor do sangue nos animais superiores e no homem, convertendo-os em fontes individuais de calor.</a:t>
            </a:r>
          </a:p>
          <a:p>
            <a:pPr algn="just"/>
            <a:r>
              <a:rPr lang="pt-PT" b="1" dirty="0">
                <a:latin typeface="Verdana" panose="020B0604030504040204" pitchFamily="34" charset="0"/>
              </a:rPr>
              <a:t> </a:t>
            </a:r>
          </a:p>
          <a:p>
            <a:pPr algn="just"/>
            <a:r>
              <a:rPr lang="pt-PT" b="1" dirty="0">
                <a:latin typeface="Verdana" panose="020B0604030504040204" pitchFamily="34" charset="0"/>
              </a:rPr>
              <a:t>As forças que atuam pelo seu </a:t>
            </a:r>
            <a:r>
              <a:rPr lang="pt-PT" b="1" dirty="0" err="1">
                <a:latin typeface="Verdana" panose="020B0604030504040204" pitchFamily="34" charset="0"/>
              </a:rPr>
              <a:t>pólo</a:t>
            </a:r>
            <a:r>
              <a:rPr lang="pt-PT" b="1" dirty="0">
                <a:latin typeface="Verdana" panose="020B0604030504040204" pitchFamily="34" charset="0"/>
              </a:rPr>
              <a:t> negativo operam através dos sentidos, manifestando-se como funções passivas de visão, audição, tato, olfato e paladar. São também as que constroem e nutrem os olhos.</a:t>
            </a:r>
          </a:p>
          <a:p>
            <a:pPr algn="just"/>
            <a:endParaRPr lang="pt-PT" b="1" dirty="0"/>
          </a:p>
          <a:p>
            <a:pPr algn="just"/>
            <a:r>
              <a:rPr lang="pt-PT" b="1" dirty="0">
                <a:latin typeface="Verdana" panose="020B0604030504040204" pitchFamily="34" charset="0"/>
              </a:rPr>
              <a:t>Nos animais de sangue frio, o </a:t>
            </a:r>
            <a:r>
              <a:rPr lang="pt-PT" b="1" dirty="0" err="1">
                <a:latin typeface="Verdana" panose="020B0604030504040204" pitchFamily="34" charset="0"/>
              </a:rPr>
              <a:t>pólo</a:t>
            </a:r>
            <a:r>
              <a:rPr lang="pt-PT" b="1" dirty="0">
                <a:latin typeface="Verdana" panose="020B0604030504040204" pitchFamily="34" charset="0"/>
              </a:rPr>
              <a:t> positivo do Éter de Luz é o veículo das forças que fazem circular o sangue. </a:t>
            </a:r>
          </a:p>
          <a:p>
            <a:pPr algn="just"/>
            <a:endParaRPr lang="pt-PT" b="1" dirty="0">
              <a:latin typeface="Verdana" panose="020B0604030504040204" pitchFamily="34" charset="0"/>
            </a:endParaRPr>
          </a:p>
          <a:p>
            <a:pPr algn="just"/>
            <a:r>
              <a:rPr lang="pt-PT" b="1" dirty="0">
                <a:latin typeface="Verdana" panose="020B0604030504040204" pitchFamily="34" charset="0"/>
              </a:rPr>
              <a:t>Quanto às forças negativas, estas atuam do mesmo modo que nos animais superiores ou no homem com relação aos olhos. Onde estes não existem, as forças que trabalham pelo </a:t>
            </a:r>
            <a:r>
              <a:rPr lang="pt-PT" b="1" dirty="0" err="1">
                <a:latin typeface="Verdana" panose="020B0604030504040204" pitchFamily="34" charset="0"/>
              </a:rPr>
              <a:t>pólo</a:t>
            </a:r>
            <a:r>
              <a:rPr lang="pt-PT" b="1" dirty="0">
                <a:latin typeface="Verdana" panose="020B0604030504040204" pitchFamily="34" charset="0"/>
              </a:rPr>
              <a:t> negativo do Éter de Luz possivelmente constroem e nutrem outros órgãos sensoriais conforme o fazem em tudo o que possui tais órgãos.</a:t>
            </a:r>
            <a:endParaRPr lang="pt-PT" b="1" dirty="0"/>
          </a:p>
          <a:p>
            <a:pPr algn="just"/>
            <a:endParaRPr lang="pt-PT" b="1" dirty="0">
              <a:latin typeface="Verdana" panose="020B0604030504040204" pitchFamily="34" charset="0"/>
            </a:endParaRPr>
          </a:p>
          <a:p>
            <a:pPr algn="just"/>
            <a:r>
              <a:rPr lang="pt-PT" b="1" dirty="0">
                <a:latin typeface="Verdana" panose="020B0604030504040204" pitchFamily="34" charset="0"/>
              </a:rPr>
              <a:t>Nas regiões polares da terra, onde os raios do sol são mais fracos, todas as cores são atenuadas. No caso de alguns animais elas se acham tão parcamente formadas que no inverno chegam a desaparecer, ficando brancos esses animais.</a:t>
            </a:r>
            <a:endParaRPr lang="pt-PT" b="1" dirty="0">
              <a:effectLst/>
            </a:endParaRPr>
          </a:p>
        </p:txBody>
      </p:sp>
    </p:spTree>
    <p:extLst>
      <p:ext uri="{BB962C8B-B14F-4D97-AF65-F5344CB8AC3E}">
        <p14:creationId xmlns:p14="http://schemas.microsoft.com/office/powerpoint/2010/main" val="434613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114DC3D6-01E2-48C5-9DA9-9A0E4F041A49}"/>
              </a:ext>
            </a:extLst>
          </p:cNvPr>
          <p:cNvSpPr>
            <a:spLocks noGrp="1"/>
          </p:cNvSpPr>
          <p:nvPr>
            <p:ph idx="1"/>
          </p:nvPr>
        </p:nvSpPr>
        <p:spPr>
          <a:xfrm>
            <a:off x="604434" y="281505"/>
            <a:ext cx="11081288" cy="6088297"/>
          </a:xfrm>
        </p:spPr>
        <p:txBody>
          <a:bodyPr>
            <a:normAutofit/>
          </a:bodyPr>
          <a:lstStyle/>
          <a:p>
            <a:pPr marL="0" indent="0">
              <a:buNone/>
            </a:pPr>
            <a:r>
              <a:rPr lang="pt-PT" sz="2000" b="1" dirty="0">
                <a:latin typeface="Verdana" panose="020B0604030504040204" pitchFamily="34" charset="0"/>
              </a:rPr>
              <a:t>NAS PLANTAS:</a:t>
            </a:r>
          </a:p>
          <a:p>
            <a:pPr marL="0" indent="0">
              <a:buNone/>
            </a:pPr>
            <a:r>
              <a:rPr lang="pt-PT" sz="2000" b="1" dirty="0">
                <a:latin typeface="Verdana" panose="020B0604030504040204" pitchFamily="34" charset="0"/>
              </a:rPr>
              <a:t>Nas plantas, as forças que atuam pelo </a:t>
            </a:r>
            <a:r>
              <a:rPr lang="pt-PT" sz="2000" b="1" dirty="0" err="1">
                <a:latin typeface="Verdana" panose="020B0604030504040204" pitchFamily="34" charset="0"/>
              </a:rPr>
              <a:t>pólo</a:t>
            </a:r>
            <a:r>
              <a:rPr lang="pt-PT" sz="2000" b="1" dirty="0">
                <a:latin typeface="Verdana" panose="020B0604030504040204" pitchFamily="34" charset="0"/>
              </a:rPr>
              <a:t> positivo deste Éter produzem a circulação da seiva. </a:t>
            </a:r>
          </a:p>
          <a:p>
            <a:pPr marL="0" indent="0">
              <a:buNone/>
            </a:pPr>
            <a:endParaRPr lang="pt-PT" sz="2000" b="1" dirty="0">
              <a:latin typeface="Verdana" panose="020B0604030504040204" pitchFamily="34" charset="0"/>
            </a:endParaRPr>
          </a:p>
          <a:p>
            <a:pPr marL="0" indent="0">
              <a:buNone/>
            </a:pPr>
            <a:r>
              <a:rPr lang="pt-PT" sz="2000" b="1" dirty="0">
                <a:latin typeface="Verdana" panose="020B0604030504040204" pitchFamily="34" charset="0"/>
              </a:rPr>
              <a:t>Portanto no inverno, quando o Éter de Luz carece de Luz solar, a seiva deixa de fluir, até que o sol do verão volte a recarregá-lo com sua força.</a:t>
            </a:r>
          </a:p>
          <a:p>
            <a:pPr marL="0" indent="0">
              <a:buNone/>
            </a:pPr>
            <a:endParaRPr lang="pt-PT" sz="2000" b="1" dirty="0">
              <a:latin typeface="Verdana" panose="020B0604030504040204" pitchFamily="34" charset="0"/>
            </a:endParaRPr>
          </a:p>
          <a:p>
            <a:pPr marL="0" indent="0">
              <a:buNone/>
            </a:pPr>
            <a:r>
              <a:rPr lang="pt-PT" sz="2000" b="1" dirty="0">
                <a:latin typeface="Verdana" panose="020B0604030504040204" pitchFamily="34" charset="0"/>
              </a:rPr>
              <a:t>As forças que atuam pelo </a:t>
            </a:r>
            <a:r>
              <a:rPr lang="pt-PT" sz="2000" b="1" dirty="0" err="1">
                <a:latin typeface="Verdana" panose="020B0604030504040204" pitchFamily="34" charset="0"/>
              </a:rPr>
              <a:t>pólo</a:t>
            </a:r>
            <a:r>
              <a:rPr lang="pt-PT" sz="2000" b="1" dirty="0">
                <a:latin typeface="Verdana" panose="020B0604030504040204" pitchFamily="34" charset="0"/>
              </a:rPr>
              <a:t> negativo do Éter de Luz formam a clorofila - a substância verde das plantas - e também cobrem as flores.</a:t>
            </a:r>
          </a:p>
          <a:p>
            <a:pPr marL="0" indent="0">
              <a:buNone/>
            </a:pPr>
            <a:endParaRPr lang="pt-PT" sz="2000" b="1" dirty="0">
              <a:latin typeface="Verdana" panose="020B0604030504040204" pitchFamily="34" charset="0"/>
            </a:endParaRPr>
          </a:p>
          <a:p>
            <a:pPr marL="0" indent="0">
              <a:buNone/>
            </a:pPr>
            <a:r>
              <a:rPr lang="pt-PT" sz="2000" b="1" dirty="0">
                <a:latin typeface="Verdana" panose="020B0604030504040204" pitchFamily="34" charset="0"/>
              </a:rPr>
              <a:t>Numa palavra, todas as cores de qualquer reino da Natureza são criadas mediante a ação do </a:t>
            </a:r>
            <a:r>
              <a:rPr lang="pt-PT" sz="2000" b="1" dirty="0" err="1">
                <a:latin typeface="Verdana" panose="020B0604030504040204" pitchFamily="34" charset="0"/>
              </a:rPr>
              <a:t>pólo</a:t>
            </a:r>
            <a:r>
              <a:rPr lang="pt-PT" sz="2000" b="1" dirty="0">
                <a:latin typeface="Verdana" panose="020B0604030504040204" pitchFamily="34" charset="0"/>
              </a:rPr>
              <a:t> negativo do Éter de Luz. </a:t>
            </a:r>
          </a:p>
          <a:p>
            <a:pPr marL="0" indent="0">
              <a:buNone/>
            </a:pPr>
            <a:endParaRPr lang="pt-PT" sz="2000" b="1" dirty="0">
              <a:latin typeface="Verdana" panose="020B0604030504040204" pitchFamily="34" charset="0"/>
            </a:endParaRPr>
          </a:p>
          <a:p>
            <a:pPr marL="0" indent="0">
              <a:buNone/>
            </a:pPr>
            <a:r>
              <a:rPr lang="pt-PT" sz="2000" b="1" dirty="0">
                <a:latin typeface="Verdana" panose="020B0604030504040204" pitchFamily="34" charset="0"/>
              </a:rPr>
              <a:t>Por esse motivo os animais têm as cores mais acentuadas no dorso, e as flores as têm no lado mais exposto à luz solar. </a:t>
            </a:r>
            <a:endParaRPr lang="pt-PT" sz="2000" b="1" i="1" dirty="0"/>
          </a:p>
        </p:txBody>
      </p:sp>
    </p:spTree>
    <p:extLst>
      <p:ext uri="{BB962C8B-B14F-4D97-AF65-F5344CB8AC3E}">
        <p14:creationId xmlns:p14="http://schemas.microsoft.com/office/powerpoint/2010/main" val="1929247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B636FA-22B2-439B-803F-85938B54F0F8}"/>
              </a:ext>
            </a:extLst>
          </p:cNvPr>
          <p:cNvSpPr>
            <a:spLocks noGrp="1"/>
          </p:cNvSpPr>
          <p:nvPr>
            <p:ph type="title"/>
          </p:nvPr>
        </p:nvSpPr>
        <p:spPr>
          <a:xfrm>
            <a:off x="116377" y="93486"/>
            <a:ext cx="11801820" cy="541946"/>
          </a:xfrm>
        </p:spPr>
        <p:txBody>
          <a:bodyPr>
            <a:normAutofit fontScale="90000"/>
          </a:bodyPr>
          <a:lstStyle/>
          <a:p>
            <a:r>
              <a:rPr lang="pt-PT" dirty="0"/>
              <a:t>ÉTER REFLECTOR  </a:t>
            </a:r>
          </a:p>
        </p:txBody>
      </p:sp>
      <p:sp>
        <p:nvSpPr>
          <p:cNvPr id="4" name="Marcador de Posição do Texto 3">
            <a:extLst>
              <a:ext uri="{FF2B5EF4-FFF2-40B4-BE49-F238E27FC236}">
                <a16:creationId xmlns:a16="http://schemas.microsoft.com/office/drawing/2014/main" id="{58A56671-EFA3-41D1-AAA9-E129B4098F83}"/>
              </a:ext>
            </a:extLst>
          </p:cNvPr>
          <p:cNvSpPr>
            <a:spLocks noGrp="1"/>
          </p:cNvSpPr>
          <p:nvPr>
            <p:ph type="body" sz="half" idx="2"/>
          </p:nvPr>
        </p:nvSpPr>
        <p:spPr>
          <a:xfrm>
            <a:off x="116377" y="1097279"/>
            <a:ext cx="5785659" cy="5636029"/>
          </a:xfrm>
        </p:spPr>
        <p:txBody>
          <a:bodyPr>
            <a:normAutofit/>
          </a:bodyPr>
          <a:lstStyle/>
          <a:p>
            <a:pPr algn="l"/>
            <a:endParaRPr lang="pt-PT" sz="1800" dirty="0"/>
          </a:p>
          <a:p>
            <a:pPr algn="l"/>
            <a:endParaRPr lang="pt-PT" sz="1800" dirty="0"/>
          </a:p>
          <a:p>
            <a:pPr algn="l"/>
            <a:endParaRPr lang="pt-PT" sz="1800" dirty="0"/>
          </a:p>
          <a:p>
            <a:pPr algn="l"/>
            <a:endParaRPr lang="pt-PT" sz="1800" dirty="0"/>
          </a:p>
          <a:p>
            <a:pPr algn="l"/>
            <a:endParaRPr lang="pt-PT" dirty="0"/>
          </a:p>
          <a:p>
            <a:pPr algn="l"/>
            <a:endParaRPr lang="pt-PT" dirty="0"/>
          </a:p>
          <a:p>
            <a:pPr algn="l"/>
            <a:endParaRPr lang="pt-PT" dirty="0"/>
          </a:p>
        </p:txBody>
      </p:sp>
      <p:sp>
        <p:nvSpPr>
          <p:cNvPr id="9" name="Retângulo 8">
            <a:extLst>
              <a:ext uri="{FF2B5EF4-FFF2-40B4-BE49-F238E27FC236}">
                <a16:creationId xmlns:a16="http://schemas.microsoft.com/office/drawing/2014/main" id="{8D186925-F638-464D-89C3-B631C7975E1A}"/>
              </a:ext>
            </a:extLst>
          </p:cNvPr>
          <p:cNvSpPr/>
          <p:nvPr/>
        </p:nvSpPr>
        <p:spPr>
          <a:xfrm>
            <a:off x="182175" y="823998"/>
            <a:ext cx="11670224" cy="5632311"/>
          </a:xfrm>
          <a:prstGeom prst="rect">
            <a:avLst/>
          </a:prstGeom>
        </p:spPr>
        <p:txBody>
          <a:bodyPr wrap="square">
            <a:spAutoFit/>
          </a:bodyPr>
          <a:lstStyle/>
          <a:p>
            <a:pPr algn="just"/>
            <a:r>
              <a:rPr lang="pt-PT" sz="2000" b="1" dirty="0"/>
              <a:t>Tal como uma casa edificada, existiu antes como imagem mental, a planta, que pode ser recuperada da Memória da Natureza mesmo após a morte do arquiteto, também todo o acontecimento deixa depois de si, sua imagem indelével no Éter Refletor. </a:t>
            </a:r>
          </a:p>
          <a:p>
            <a:pPr algn="just"/>
            <a:endParaRPr lang="pt-PT" sz="2000" b="1" dirty="0"/>
          </a:p>
          <a:p>
            <a:pPr algn="just"/>
            <a:r>
              <a:rPr lang="pt-PT" sz="2000" b="1" dirty="0"/>
              <a:t>Todos os pensamentos e atos de todos os homens são gravados indelevelmente pela Natureza neste Éter Refletor, onde o clarividente treinado pode ler a história de cada um com exatidão proporcional à sua habilidade.</a:t>
            </a:r>
          </a:p>
          <a:p>
            <a:pPr algn="just"/>
            <a:endParaRPr lang="pt-PT" sz="2000" b="1" dirty="0"/>
          </a:p>
          <a:p>
            <a:pPr algn="just"/>
            <a:r>
              <a:rPr lang="pt-PT" sz="2000" b="1" dirty="0"/>
              <a:t>Por mais de uma razão o Éter Refletor é assim denominado, pois as imagens nele encontradas são apenas </a:t>
            </a:r>
            <a:r>
              <a:rPr lang="pt-PT" sz="2000" b="1" i="1" dirty="0"/>
              <a:t>reflexos </a:t>
            </a:r>
            <a:r>
              <a:rPr lang="pt-PT" sz="2000" b="1" dirty="0"/>
              <a:t>da Memória da Natureza. </a:t>
            </a:r>
          </a:p>
          <a:p>
            <a:pPr algn="just"/>
            <a:endParaRPr lang="pt-PT" sz="2000" b="1" dirty="0"/>
          </a:p>
          <a:p>
            <a:pPr algn="just"/>
            <a:r>
              <a:rPr lang="pt-PT" sz="2000" b="1" dirty="0"/>
              <a:t>A verdadeira Memória da Natureza encontra-se em reino muito mais elevado. Nenhum clarividente muito desenvolvido se preocupa em ler esse éter, que apresenta imagens nebulosas e vagas comparadas com as do reino superior. </a:t>
            </a:r>
          </a:p>
          <a:p>
            <a:pPr algn="just"/>
            <a:endParaRPr lang="pt-PT" sz="2000" b="1" dirty="0"/>
          </a:p>
          <a:p>
            <a:pPr algn="just"/>
            <a:r>
              <a:rPr lang="pt-PT" sz="2000" b="1" dirty="0"/>
              <a:t>Neste Éter Refletor </a:t>
            </a:r>
            <a:r>
              <a:rPr lang="pt-PT" sz="2000" b="1" dirty="0" err="1"/>
              <a:t>lêem</a:t>
            </a:r>
            <a:r>
              <a:rPr lang="pt-PT" sz="2000" b="1" dirty="0"/>
              <a:t> os que não têm escolha, os que na realidade não sabem em que estão a ler.</a:t>
            </a:r>
          </a:p>
          <a:p>
            <a:pPr algn="just"/>
            <a:endParaRPr lang="pt-PT" sz="2000" b="1" dirty="0"/>
          </a:p>
        </p:txBody>
      </p:sp>
    </p:spTree>
    <p:extLst>
      <p:ext uri="{BB962C8B-B14F-4D97-AF65-F5344CB8AC3E}">
        <p14:creationId xmlns:p14="http://schemas.microsoft.com/office/powerpoint/2010/main" val="1279747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Marcador de Posição do Texto 9">
            <a:extLst>
              <a:ext uri="{FF2B5EF4-FFF2-40B4-BE49-F238E27FC236}">
                <a16:creationId xmlns:a16="http://schemas.microsoft.com/office/drawing/2014/main" id="{B96F2AE1-9847-47B6-BFF4-D96240F94319}"/>
              </a:ext>
            </a:extLst>
          </p:cNvPr>
          <p:cNvSpPr>
            <a:spLocks noGrp="1"/>
          </p:cNvSpPr>
          <p:nvPr>
            <p:ph type="body" sz="half" idx="2"/>
          </p:nvPr>
        </p:nvSpPr>
        <p:spPr>
          <a:xfrm>
            <a:off x="263470" y="139485"/>
            <a:ext cx="11577235" cy="6509288"/>
          </a:xfrm>
        </p:spPr>
        <p:txBody>
          <a:bodyPr>
            <a:normAutofit/>
          </a:bodyPr>
          <a:lstStyle/>
          <a:p>
            <a:pPr algn="l"/>
            <a:r>
              <a:rPr lang="pt-PT" sz="2000" b="1" dirty="0">
                <a:solidFill>
                  <a:schemeClr val="tx1"/>
                </a:solidFill>
              </a:rPr>
              <a:t>É o caso dos psicometristas e dos médiuns, chamados de clarividentes involuntários, que  obtêm as suas informações neste éter. </a:t>
            </a:r>
          </a:p>
          <a:p>
            <a:pPr algn="l"/>
            <a:endParaRPr lang="pt-PT" sz="2000" b="1" dirty="0">
              <a:solidFill>
                <a:schemeClr val="tx1"/>
              </a:solidFill>
            </a:endParaRPr>
          </a:p>
          <a:p>
            <a:pPr algn="l"/>
            <a:r>
              <a:rPr lang="pt-PT" sz="2000" b="1" dirty="0">
                <a:solidFill>
                  <a:schemeClr val="tx1"/>
                </a:solidFill>
              </a:rPr>
              <a:t>Até determinado ponto do seu estado de desenvolvimento, os estudantes das Escolas Ocultistas, sobretudo os que se encontram nos primeiros estágios do seu desenvolvimento, também investigam neste Éter Refletor.</a:t>
            </a:r>
          </a:p>
          <a:p>
            <a:pPr algn="l"/>
            <a:r>
              <a:rPr lang="pt-PT" sz="2000" b="1" dirty="0">
                <a:solidFill>
                  <a:schemeClr val="tx1"/>
                </a:solidFill>
              </a:rPr>
              <a:t>Todavia, são prevenidos pelo Instrutor acerca da insuficiência do mesmo como meio de adquirir informações corretas, o que evita que eles venham a tirar conclusões erradas.</a:t>
            </a:r>
          </a:p>
          <a:p>
            <a:pPr algn="l"/>
            <a:endParaRPr lang="pt-PT" sz="2000" b="1" dirty="0">
              <a:solidFill>
                <a:schemeClr val="tx1"/>
              </a:solidFill>
            </a:endParaRPr>
          </a:p>
          <a:p>
            <a:pPr algn="l"/>
            <a:r>
              <a:rPr lang="pt-PT" sz="2000" b="1" dirty="0">
                <a:solidFill>
                  <a:schemeClr val="tx1"/>
                </a:solidFill>
              </a:rPr>
              <a:t>Este éter é também o meio pelo qual o pensamento impressiona o cérebro humano. </a:t>
            </a:r>
          </a:p>
          <a:p>
            <a:pPr algn="l"/>
            <a:endParaRPr lang="pt-PT" sz="2000" b="1" dirty="0">
              <a:solidFill>
                <a:schemeClr val="tx1"/>
              </a:solidFill>
            </a:endParaRPr>
          </a:p>
          <a:p>
            <a:pPr algn="l"/>
            <a:r>
              <a:rPr lang="pt-PT" sz="2000" b="1" dirty="0">
                <a:solidFill>
                  <a:schemeClr val="tx1"/>
                </a:solidFill>
              </a:rPr>
              <a:t>Está intimamente relacionado com a quarta subdivisão do Mundo do Pensamento, a mais elevada das quatro subdivisões contidas na Região do Pensamento Concreto - a pátria da mente humana. </a:t>
            </a:r>
          </a:p>
          <a:p>
            <a:pPr algn="l"/>
            <a:r>
              <a:rPr lang="pt-PT" sz="2000" b="1" dirty="0">
                <a:solidFill>
                  <a:schemeClr val="tx1"/>
                </a:solidFill>
              </a:rPr>
              <a:t>Nessa região, sim, encontramos  uma versão muito mais clara da Memória da Natureza do que no Éter Refletor.</a:t>
            </a:r>
          </a:p>
          <a:p>
            <a:pPr algn="l"/>
            <a:endParaRPr lang="pt-PT" sz="2000" b="1" dirty="0">
              <a:solidFill>
                <a:schemeClr val="tx1"/>
              </a:solidFill>
            </a:endParaRPr>
          </a:p>
          <a:p>
            <a:endParaRPr lang="pt-PT" dirty="0"/>
          </a:p>
        </p:txBody>
      </p:sp>
      <p:sp>
        <p:nvSpPr>
          <p:cNvPr id="11" name="Título 1">
            <a:extLst>
              <a:ext uri="{FF2B5EF4-FFF2-40B4-BE49-F238E27FC236}">
                <a16:creationId xmlns:a16="http://schemas.microsoft.com/office/drawing/2014/main" id="{F1C11755-1F44-429C-9ECB-66EF0B088B29}"/>
              </a:ext>
            </a:extLst>
          </p:cNvPr>
          <p:cNvSpPr>
            <a:spLocks noGrp="1"/>
          </p:cNvSpPr>
          <p:nvPr>
            <p:ph type="title"/>
          </p:nvPr>
        </p:nvSpPr>
        <p:spPr>
          <a:xfrm>
            <a:off x="356463" y="6199321"/>
            <a:ext cx="11313762" cy="526943"/>
          </a:xfrm>
        </p:spPr>
        <p:txBody>
          <a:bodyPr>
            <a:normAutofit fontScale="90000"/>
          </a:bodyPr>
          <a:lstStyle/>
          <a:p>
            <a:r>
              <a:rPr lang="pt-PT" dirty="0"/>
              <a:t>Momento de vídeo 2 </a:t>
            </a:r>
            <a:br>
              <a:rPr lang="pt-PT" dirty="0"/>
            </a:br>
            <a:r>
              <a:rPr lang="pt-PT" b="1" i="1" dirty="0"/>
              <a:t>trailer do cosmos  </a:t>
            </a:r>
            <a:r>
              <a:rPr lang="pt-PT" dirty="0"/>
              <a:t>(</a:t>
            </a:r>
            <a:r>
              <a:rPr lang="pt-PT" dirty="0" err="1"/>
              <a:t>carl</a:t>
            </a:r>
            <a:r>
              <a:rPr lang="pt-PT" dirty="0"/>
              <a:t> </a:t>
            </a:r>
            <a:r>
              <a:rPr lang="pt-PT" dirty="0" err="1"/>
              <a:t>sagan</a:t>
            </a:r>
            <a:r>
              <a:rPr lang="pt-PT" dirty="0"/>
              <a:t>)</a:t>
            </a:r>
          </a:p>
        </p:txBody>
      </p:sp>
    </p:spTree>
    <p:extLst>
      <p:ext uri="{BB962C8B-B14F-4D97-AF65-F5344CB8AC3E}">
        <p14:creationId xmlns:p14="http://schemas.microsoft.com/office/powerpoint/2010/main" val="894334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371681E0-0FFA-4E03-8CE5-04FDE4AA8689}"/>
              </a:ext>
            </a:extLst>
          </p:cNvPr>
          <p:cNvSpPr>
            <a:spLocks noGrp="1"/>
          </p:cNvSpPr>
          <p:nvPr>
            <p:ph sz="half" idx="2"/>
          </p:nvPr>
        </p:nvSpPr>
        <p:spPr>
          <a:xfrm>
            <a:off x="415636" y="914400"/>
            <a:ext cx="11288684" cy="5685905"/>
          </a:xfrm>
        </p:spPr>
        <p:txBody>
          <a:bodyPr>
            <a:normAutofit/>
          </a:bodyPr>
          <a:lstStyle/>
          <a:p>
            <a:pPr marL="0" indent="0">
              <a:buNone/>
            </a:pPr>
            <a:endParaRPr lang="pt-PT" sz="2000" b="1" dirty="0"/>
          </a:p>
          <a:p>
            <a:pPr marL="0" indent="0">
              <a:buNone/>
            </a:pPr>
            <a:r>
              <a:rPr lang="pt-PT" sz="2400" b="1" dirty="0"/>
              <a:t>Como o Mundo Físico, o Mundo do Desejo tem sete subdivisões, denominadas "Regiões", mas não tem, como o Mundo Físico, as grandes divisões correspondentes às Regiões Química e Etérica. </a:t>
            </a:r>
          </a:p>
          <a:p>
            <a:pPr marL="0" indent="0">
              <a:buNone/>
            </a:pPr>
            <a:endParaRPr lang="pt-PT" sz="2400" b="1" dirty="0"/>
          </a:p>
          <a:p>
            <a:pPr marL="0" indent="0">
              <a:buNone/>
            </a:pPr>
            <a:r>
              <a:rPr lang="pt-PT" sz="2400" b="1" dirty="0"/>
              <a:t>A matéria de desejos no Mundo do Desejo persiste, através das suas sete subdivisões ou regiões como substância para a concretização dos desejos. </a:t>
            </a:r>
          </a:p>
          <a:p>
            <a:pPr marL="0" indent="0">
              <a:buNone/>
            </a:pPr>
            <a:endParaRPr lang="pt-PT" sz="2400" b="1" dirty="0"/>
          </a:p>
          <a:p>
            <a:pPr marL="0" indent="0">
              <a:buNone/>
            </a:pPr>
            <a:r>
              <a:rPr lang="pt-PT" sz="2400" b="1" dirty="0"/>
              <a:t>Assim como a Região Química é o reino da forma, e assim como a Região Etérica é o lar das forças que conduzem as atividades vitais nessas formas, capacitando-as a viver, mover-se e propagar-se, assim também as forças do Mundo do Desejo, trabalhando no corpo denso despertado, impelem-no a mover-se em determinada direção.</a:t>
            </a:r>
          </a:p>
          <a:p>
            <a:pPr marL="0" indent="0">
              <a:buNone/>
            </a:pPr>
            <a:endParaRPr lang="pt-PT" dirty="0"/>
          </a:p>
        </p:txBody>
      </p:sp>
      <p:sp>
        <p:nvSpPr>
          <p:cNvPr id="6" name="Título 5">
            <a:extLst>
              <a:ext uri="{FF2B5EF4-FFF2-40B4-BE49-F238E27FC236}">
                <a16:creationId xmlns:a16="http://schemas.microsoft.com/office/drawing/2014/main" id="{B5F33F8B-13CB-4F4A-8CD8-61705D0F915C}"/>
              </a:ext>
            </a:extLst>
          </p:cNvPr>
          <p:cNvSpPr>
            <a:spLocks noGrp="1"/>
          </p:cNvSpPr>
          <p:nvPr>
            <p:ph type="title"/>
          </p:nvPr>
        </p:nvSpPr>
        <p:spPr>
          <a:xfrm>
            <a:off x="415636" y="149630"/>
            <a:ext cx="11288684" cy="598515"/>
          </a:xfrm>
        </p:spPr>
        <p:txBody>
          <a:bodyPr>
            <a:normAutofit fontScale="90000"/>
          </a:bodyPr>
          <a:lstStyle/>
          <a:p>
            <a:r>
              <a:rPr lang="pt-PT" dirty="0"/>
              <a:t>O MUNDO DO DESEJO </a:t>
            </a:r>
          </a:p>
        </p:txBody>
      </p:sp>
    </p:spTree>
    <p:extLst>
      <p:ext uri="{BB962C8B-B14F-4D97-AF65-F5344CB8AC3E}">
        <p14:creationId xmlns:p14="http://schemas.microsoft.com/office/powerpoint/2010/main" val="3351298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arcador de Posição de Conteúdo 3">
            <a:extLst>
              <a:ext uri="{FF2B5EF4-FFF2-40B4-BE49-F238E27FC236}">
                <a16:creationId xmlns:a16="http://schemas.microsoft.com/office/drawing/2014/main" id="{29D45156-6DB1-4A10-A7E5-72396FA51CCD}"/>
              </a:ext>
            </a:extLst>
          </p:cNvPr>
          <p:cNvSpPr>
            <a:spLocks noGrp="1"/>
          </p:cNvSpPr>
          <p:nvPr>
            <p:ph idx="1"/>
          </p:nvPr>
        </p:nvSpPr>
        <p:spPr>
          <a:xfrm>
            <a:off x="511444" y="185980"/>
            <a:ext cx="11360257" cy="6292311"/>
          </a:xfrm>
        </p:spPr>
        <p:txBody>
          <a:bodyPr>
            <a:normAutofit lnSpcReduction="10000"/>
          </a:bodyPr>
          <a:lstStyle/>
          <a:p>
            <a:r>
              <a:rPr lang="pt-PT" b="1" dirty="0"/>
              <a:t>SE não fosse pela existência de um MUNDO DE DESEJO,  as formas vivas existentes no Mundo Físico poderiam ser capazes de se mover, mas não teriam incentivo para tal</a:t>
            </a:r>
            <a:r>
              <a:rPr lang="pt-PT" b="1" i="1" dirty="0"/>
              <a:t>. </a:t>
            </a:r>
          </a:p>
          <a:p>
            <a:r>
              <a:rPr lang="pt-PT" b="1" dirty="0"/>
              <a:t>Este incentivo é proporcionado pelas forças cósmicas ativas no Mundo do Desejo, e sem esta atividade que atua em todas as fibras do corpo vitalizado, impelindo-o a agir nesta ou naquela direção, não haveria experiência nem crescimento moral. </a:t>
            </a:r>
          </a:p>
          <a:p>
            <a:r>
              <a:rPr lang="pt-PT" b="1" dirty="0"/>
              <a:t>As funções dos diferentes éteres cuidariam do crescimento da forma, mas o desenvolvimento moral ficaria totalmente omisso. </a:t>
            </a:r>
          </a:p>
          <a:p>
            <a:r>
              <a:rPr lang="pt-PT" b="1" dirty="0"/>
              <a:t>A evolução seria impossível tanto para a vida como para as formas, porque estas últimas só evoluem para estágios superiores por existirem sucessivas exigências de crescimento espiritual. </a:t>
            </a:r>
          </a:p>
          <a:p>
            <a:endParaRPr lang="pt-PT" b="1" dirty="0"/>
          </a:p>
          <a:p>
            <a:r>
              <a:rPr lang="pt-PT" b="1" dirty="0"/>
              <a:t>DESEJOS, ASPIRAÇÕES, PAIXÕES</a:t>
            </a:r>
          </a:p>
          <a:p>
            <a:pPr marL="0" indent="0">
              <a:buNone/>
            </a:pPr>
            <a:r>
              <a:rPr lang="pt-PT" b="1" dirty="0"/>
              <a:t>São eles que se expressam na matéria das diferentes regiões do Mundo do Mundo do Desejo, como as formas e aspetos se expressam na Região Química do Mundo Físico. </a:t>
            </a:r>
          </a:p>
          <a:p>
            <a:pPr marL="0" indent="0">
              <a:buNone/>
            </a:pPr>
            <a:r>
              <a:rPr lang="pt-PT" b="1" dirty="0"/>
              <a:t>Tomam formas que duram mais ou menos tempo, de acordo com a intensidade do desejo, aspiração ou sentimento que encerram. No Mundo do Desejo a distinção entre força e matéria não é tão definida e aparente como no Mundo Físico. Pode-se dizer até que ali as ideias de força e matéria são idênticas ou permutáveis. </a:t>
            </a:r>
          </a:p>
          <a:p>
            <a:pPr marL="0" indent="0">
              <a:buNone/>
            </a:pPr>
            <a:r>
              <a:rPr lang="pt-PT" b="1" dirty="0"/>
              <a:t>Não é propriamente assim, mas podemos afirmar que até certo ponto o Mundo do Desejo se compõe de força-matéria.</a:t>
            </a:r>
          </a:p>
          <a:p>
            <a:endParaRPr lang="pt-PT" dirty="0"/>
          </a:p>
        </p:txBody>
      </p:sp>
    </p:spTree>
    <p:extLst>
      <p:ext uri="{BB962C8B-B14F-4D97-AF65-F5344CB8AC3E}">
        <p14:creationId xmlns:p14="http://schemas.microsoft.com/office/powerpoint/2010/main" val="2230555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304E862C-2694-4D49-B1B6-7EC6E02CDA11}"/>
              </a:ext>
            </a:extLst>
          </p:cNvPr>
          <p:cNvSpPr>
            <a:spLocks noGrp="1"/>
          </p:cNvSpPr>
          <p:nvPr>
            <p:ph idx="1"/>
          </p:nvPr>
        </p:nvSpPr>
        <p:spPr>
          <a:xfrm>
            <a:off x="304800" y="247973"/>
            <a:ext cx="11887200" cy="6610027"/>
          </a:xfrm>
        </p:spPr>
        <p:txBody>
          <a:bodyPr>
            <a:normAutofit/>
          </a:bodyPr>
          <a:lstStyle/>
          <a:p>
            <a:pPr marL="0" indent="0">
              <a:buNone/>
            </a:pPr>
            <a:r>
              <a:rPr lang="pt-PT" sz="2000" b="1" dirty="0"/>
              <a:t>A matéria do Mundo do Desejo é, em si mesma , quase vivente. </a:t>
            </a:r>
          </a:p>
          <a:p>
            <a:pPr marL="0" indent="0">
              <a:buNone/>
            </a:pPr>
            <a:r>
              <a:rPr lang="pt-PT" sz="2000" b="1" dirty="0"/>
              <a:t>O Mundo do Desejo corresponde ao Primeiro Céu na Filosofia </a:t>
            </a:r>
            <a:r>
              <a:rPr lang="pt-PT" sz="2000" b="1" dirty="0" err="1"/>
              <a:t>Rosacruz</a:t>
            </a:r>
            <a:r>
              <a:rPr lang="pt-PT" sz="2000" b="1" dirty="0"/>
              <a:t>, de Max </a:t>
            </a:r>
            <a:r>
              <a:rPr lang="pt-PT" sz="2000" b="1" dirty="0" err="1"/>
              <a:t>Heindel</a:t>
            </a:r>
            <a:r>
              <a:rPr lang="pt-PT" sz="2000" b="1" dirty="0"/>
              <a:t>.</a:t>
            </a:r>
          </a:p>
          <a:p>
            <a:pPr marL="0" indent="0">
              <a:buNone/>
            </a:pPr>
            <a:r>
              <a:rPr lang="pt-PT" sz="2000" b="1" dirty="0"/>
              <a:t>A matéria quase vivente, está em movimento incessante, fluídico, tomando todas as formas imagináveis e inimagináveis, com inconcebível facilidade e rapidez, brilhando ao mesmo tempo com milhares de cores sem termo de comparação com qualquer coisa que conhecemos neste estado físico de consciência. </a:t>
            </a:r>
          </a:p>
          <a:p>
            <a:pPr marL="0" indent="0">
              <a:buNone/>
            </a:pPr>
            <a:r>
              <a:rPr lang="pt-PT" sz="2000" b="1" dirty="0"/>
              <a:t>As irradiações iridescentes de uma concha de nácar em movimento sob a luz do Sol dar-nos-iam talvez uma pálida ideia dessa matéria.</a:t>
            </a:r>
          </a:p>
          <a:p>
            <a:pPr marL="0" indent="0">
              <a:buNone/>
            </a:pPr>
            <a:endParaRPr lang="pt-PT" sz="2000" b="1" dirty="0"/>
          </a:p>
          <a:p>
            <a:pPr marL="0" indent="0">
              <a:buNone/>
            </a:pPr>
            <a:r>
              <a:rPr lang="pt-PT" sz="2000" b="1" dirty="0"/>
              <a:t>O Mundo do Desejo é o MUNDO DA LUZ E DA COR. </a:t>
            </a:r>
          </a:p>
          <a:p>
            <a:pPr marL="0" indent="0">
              <a:buNone/>
            </a:pPr>
            <a:endParaRPr lang="pt-PT" sz="2000" b="1" dirty="0"/>
          </a:p>
          <a:p>
            <a:pPr marL="0" indent="0">
              <a:buNone/>
            </a:pPr>
            <a:r>
              <a:rPr lang="pt-PT" sz="2000" b="1" dirty="0"/>
              <a:t>A  luz e a cor sempre em mutação, onde as forças do animal e do homem se misturam com as forças de inumeráveis Hierarquias de seres espirituais que não aparecem no Mundo Físico, mas que são tão ativas no Mundo do Desejo como nós o somos aqui. </a:t>
            </a:r>
          </a:p>
          <a:p>
            <a:pPr marL="0" indent="0">
              <a:buNone/>
            </a:pPr>
            <a:r>
              <a:rPr lang="pt-PT" sz="2000" b="1" dirty="0"/>
              <a:t>As forças emitidas por esta vasta e </a:t>
            </a:r>
            <a:r>
              <a:rPr lang="pt-PT" sz="2000" b="1" dirty="0" err="1"/>
              <a:t>varieada</a:t>
            </a:r>
            <a:r>
              <a:rPr lang="pt-PT" sz="2000" b="1" dirty="0"/>
              <a:t> hoste de Seres modelam a matéria cambiante do Mundo do Desejo em formas inumeráveis e diferentes, de maior ou menor durabilidade consoante a energia cinética do impulso que lhes deu origem.</a:t>
            </a:r>
          </a:p>
          <a:p>
            <a:pPr marL="0" indent="0">
              <a:buNone/>
            </a:pPr>
            <a:endParaRPr lang="pt-PT" sz="1900" i="1" dirty="0"/>
          </a:p>
        </p:txBody>
      </p:sp>
    </p:spTree>
    <p:extLst>
      <p:ext uri="{BB962C8B-B14F-4D97-AF65-F5344CB8AC3E}">
        <p14:creationId xmlns:p14="http://schemas.microsoft.com/office/powerpoint/2010/main" val="879186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6" name="Título 5">
            <a:extLst>
              <a:ext uri="{FF2B5EF4-FFF2-40B4-BE49-F238E27FC236}">
                <a16:creationId xmlns:a16="http://schemas.microsoft.com/office/drawing/2014/main" id="{90D1D203-9A60-4382-88F7-C0F2D436C982}"/>
              </a:ext>
            </a:extLst>
          </p:cNvPr>
          <p:cNvSpPr>
            <a:spLocks noGrp="1"/>
          </p:cNvSpPr>
          <p:nvPr>
            <p:ph type="title"/>
          </p:nvPr>
        </p:nvSpPr>
        <p:spPr>
          <a:xfrm>
            <a:off x="-1" y="216546"/>
            <a:ext cx="12036829" cy="1412749"/>
          </a:xfrm>
        </p:spPr>
        <p:txBody>
          <a:bodyPr>
            <a:normAutofit/>
          </a:bodyPr>
          <a:lstStyle/>
          <a:p>
            <a:r>
              <a:rPr lang="pt-PT" sz="4000" b="1" i="1" dirty="0"/>
              <a:t>O MUNDO: O VISÍVEL E O INVISÍVEL </a:t>
            </a:r>
          </a:p>
        </p:txBody>
      </p:sp>
      <p:sp>
        <p:nvSpPr>
          <p:cNvPr id="2" name="Marcador de Posição do Texto 1">
            <a:extLst>
              <a:ext uri="{FF2B5EF4-FFF2-40B4-BE49-F238E27FC236}">
                <a16:creationId xmlns:a16="http://schemas.microsoft.com/office/drawing/2014/main" id="{F5349D72-2AED-4BEC-846D-36203B481E99}"/>
              </a:ext>
            </a:extLst>
          </p:cNvPr>
          <p:cNvSpPr>
            <a:spLocks noGrp="1"/>
          </p:cNvSpPr>
          <p:nvPr>
            <p:ph idx="1"/>
          </p:nvPr>
        </p:nvSpPr>
        <p:spPr>
          <a:xfrm>
            <a:off x="2231136" y="5203767"/>
            <a:ext cx="7729728" cy="1479666"/>
          </a:xfrm>
        </p:spPr>
        <p:txBody>
          <a:bodyPr>
            <a:normAutofit lnSpcReduction="10000"/>
          </a:bodyPr>
          <a:lstStyle/>
          <a:p>
            <a:pPr marL="0" indent="0" algn="ctr">
              <a:buNone/>
            </a:pPr>
            <a:r>
              <a:rPr lang="pt-PT" b="1" dirty="0">
                <a:solidFill>
                  <a:schemeClr val="tx1"/>
                </a:solidFill>
              </a:rPr>
              <a:t>MOMENTO DE  VIDEO 1:</a:t>
            </a:r>
          </a:p>
          <a:p>
            <a:pPr algn="ctr"/>
            <a:endParaRPr lang="pt-PT" b="1" dirty="0">
              <a:solidFill>
                <a:schemeClr val="tx1"/>
              </a:solidFill>
            </a:endParaRPr>
          </a:p>
          <a:p>
            <a:pPr algn="ctr"/>
            <a:r>
              <a:rPr lang="pt-PT" b="1" dirty="0">
                <a:solidFill>
                  <a:schemeClr val="tx1"/>
                </a:solidFill>
              </a:rPr>
              <a:t>FORMAÇÃO DE CRISTAIS DE GELO, “FLORES DE GELO”</a:t>
            </a:r>
          </a:p>
          <a:p>
            <a:pPr algn="ctr"/>
            <a:r>
              <a:rPr lang="pt-PT" b="1" dirty="0">
                <a:solidFill>
                  <a:schemeClr val="tx1"/>
                </a:solidFill>
              </a:rPr>
              <a:t>POR IVANOV</a:t>
            </a:r>
          </a:p>
          <a:p>
            <a:pPr algn="ctr"/>
            <a:endParaRPr lang="pt-PT" dirty="0">
              <a:solidFill>
                <a:schemeClr val="tx1"/>
              </a:solidFill>
            </a:endParaRPr>
          </a:p>
        </p:txBody>
      </p:sp>
    </p:spTree>
    <p:extLst>
      <p:ext uri="{BB962C8B-B14F-4D97-AF65-F5344CB8AC3E}">
        <p14:creationId xmlns:p14="http://schemas.microsoft.com/office/powerpoint/2010/main" val="1689147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C727E21F-8A6C-4CB9-9601-6AB492B533AE}"/>
              </a:ext>
            </a:extLst>
          </p:cNvPr>
          <p:cNvSpPr>
            <a:spLocks noGrp="1"/>
          </p:cNvSpPr>
          <p:nvPr>
            <p:ph idx="1"/>
          </p:nvPr>
        </p:nvSpPr>
        <p:spPr>
          <a:xfrm>
            <a:off x="2211185" y="1263535"/>
            <a:ext cx="8032311" cy="5004261"/>
          </a:xfrm>
        </p:spPr>
        <p:txBody>
          <a:bodyPr>
            <a:normAutofit/>
          </a:bodyPr>
          <a:lstStyle/>
          <a:p>
            <a:endParaRPr lang="pt-PT" dirty="0"/>
          </a:p>
          <a:p>
            <a:endParaRPr lang="pt-PT" dirty="0"/>
          </a:p>
          <a:p>
            <a:endParaRPr lang="pt-PT" dirty="0"/>
          </a:p>
          <a:p>
            <a:endParaRPr lang="pt-PT" dirty="0"/>
          </a:p>
          <a:p>
            <a:endParaRPr lang="pt-PT" dirty="0"/>
          </a:p>
        </p:txBody>
      </p:sp>
      <p:sp>
        <p:nvSpPr>
          <p:cNvPr id="6" name="Retângulo 5">
            <a:extLst>
              <a:ext uri="{FF2B5EF4-FFF2-40B4-BE49-F238E27FC236}">
                <a16:creationId xmlns:a16="http://schemas.microsoft.com/office/drawing/2014/main" id="{CED851D9-B48F-49DE-8DAC-1D8CA061C300}"/>
              </a:ext>
            </a:extLst>
          </p:cNvPr>
          <p:cNvSpPr/>
          <p:nvPr/>
        </p:nvSpPr>
        <p:spPr>
          <a:xfrm>
            <a:off x="139485" y="358486"/>
            <a:ext cx="11747716" cy="5909310"/>
          </a:xfrm>
          <a:prstGeom prst="rect">
            <a:avLst/>
          </a:prstGeom>
        </p:spPr>
        <p:txBody>
          <a:bodyPr wrap="square">
            <a:spAutoFit/>
          </a:bodyPr>
          <a:lstStyle/>
          <a:p>
            <a:pPr algn="just"/>
            <a:r>
              <a:rPr lang="pt-PT" sz="2000" b="1" dirty="0">
                <a:latin typeface="Verdana" panose="020B0604030504040204" pitchFamily="34" charset="0"/>
              </a:rPr>
              <a:t>Para se chegar à compreensão exata do Mundo do Desejo é preciso compreender-se que esse é o Mundo dos Sentimentos, Desejos e Emoções, que estão sob o domínio de duas grandes forças – ATRAÇÃO E REPULSÃO. </a:t>
            </a:r>
          </a:p>
          <a:p>
            <a:pPr algn="just"/>
            <a:endParaRPr lang="pt-PT" sz="2000" b="1" dirty="0">
              <a:latin typeface="Verdana" panose="020B0604030504040204" pitchFamily="34" charset="0"/>
            </a:endParaRPr>
          </a:p>
          <a:p>
            <a:pPr algn="just"/>
            <a:endParaRPr lang="pt-PT" sz="2000" b="1" dirty="0">
              <a:latin typeface="Verdana" panose="020B0604030504040204" pitchFamily="34" charset="0"/>
            </a:endParaRPr>
          </a:p>
          <a:p>
            <a:pPr algn="just"/>
            <a:r>
              <a:rPr lang="pt-PT" sz="2000" b="1" dirty="0">
                <a:latin typeface="Verdana" panose="020B0604030504040204" pitchFamily="34" charset="0"/>
              </a:rPr>
              <a:t>Estas forças atuam nas três regiões mais densas do Mundo do Desejo de modo diferente daquele em que agem nas três regiões mais sutis ou superiores. </a:t>
            </a:r>
          </a:p>
          <a:p>
            <a:pPr algn="just"/>
            <a:r>
              <a:rPr lang="pt-PT" sz="2000" b="1" dirty="0">
                <a:latin typeface="Verdana" panose="020B0604030504040204" pitchFamily="34" charset="0"/>
              </a:rPr>
              <a:t>A Região Central pode ser chamada de neutra.</a:t>
            </a:r>
          </a:p>
          <a:p>
            <a:pPr algn="just"/>
            <a:endParaRPr lang="pt-PT" sz="2000" b="1" dirty="0"/>
          </a:p>
          <a:p>
            <a:pPr algn="just"/>
            <a:endParaRPr lang="pt-PT" sz="2000" b="1" dirty="0"/>
          </a:p>
          <a:p>
            <a:pPr algn="just"/>
            <a:r>
              <a:rPr lang="pt-PT" sz="2000" b="1" dirty="0">
                <a:latin typeface="Verdana" panose="020B0604030504040204" pitchFamily="34" charset="0"/>
              </a:rPr>
              <a:t>Esta Região Central é a Região do Sentimento. </a:t>
            </a:r>
          </a:p>
          <a:p>
            <a:pPr algn="just"/>
            <a:endParaRPr lang="pt-PT" sz="2000" b="1" dirty="0">
              <a:latin typeface="Verdana" panose="020B0604030504040204" pitchFamily="34" charset="0"/>
            </a:endParaRPr>
          </a:p>
          <a:p>
            <a:pPr algn="just"/>
            <a:endParaRPr lang="pt-PT" sz="2000" b="1" dirty="0">
              <a:latin typeface="Verdana" panose="020B0604030504040204" pitchFamily="34" charset="0"/>
            </a:endParaRPr>
          </a:p>
          <a:p>
            <a:pPr algn="just"/>
            <a:r>
              <a:rPr lang="pt-PT" sz="2000" b="1" dirty="0">
                <a:latin typeface="Verdana" panose="020B0604030504040204" pitchFamily="34" charset="0"/>
              </a:rPr>
              <a:t>Aqui o interesse ou a indiferença por alguma ideia ou objeto produz o desequilíbrio em favor de uma ou outra das forças já mencionadas, relegando assim, </a:t>
            </a:r>
            <a:r>
              <a:rPr lang="pt-PT" sz="2000" b="1" i="1" dirty="0">
                <a:latin typeface="Verdana" panose="020B0604030504040204" pitchFamily="34" charset="0"/>
              </a:rPr>
              <a:t>o </a:t>
            </a:r>
            <a:r>
              <a:rPr lang="pt-PT" sz="2000" b="1" dirty="0">
                <a:latin typeface="Verdana" panose="020B0604030504040204" pitchFamily="34" charset="0"/>
              </a:rPr>
              <a:t>objeto ou ideia às três regiões superiores ou às três regiões inferiores do Mundo do Desejo, ou mesmo expulsando-as dali.</a:t>
            </a:r>
          </a:p>
          <a:p>
            <a:pPr algn="just"/>
            <a:endParaRPr lang="pt-PT" sz="2000" b="1" dirty="0">
              <a:latin typeface="Verdana" panose="020B0604030504040204" pitchFamily="34" charset="0"/>
            </a:endParaRPr>
          </a:p>
          <a:p>
            <a:pPr algn="just"/>
            <a:endParaRPr lang="pt-PT" dirty="0">
              <a:effectLst/>
            </a:endParaRPr>
          </a:p>
        </p:txBody>
      </p:sp>
    </p:spTree>
    <p:extLst>
      <p:ext uri="{BB962C8B-B14F-4D97-AF65-F5344CB8AC3E}">
        <p14:creationId xmlns:p14="http://schemas.microsoft.com/office/powerpoint/2010/main" val="1812338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7DB76-624D-4F5B-8816-5C6D52F4173C}"/>
              </a:ext>
            </a:extLst>
          </p:cNvPr>
          <p:cNvSpPr>
            <a:spLocks noGrp="1"/>
          </p:cNvSpPr>
          <p:nvPr>
            <p:ph type="title"/>
          </p:nvPr>
        </p:nvSpPr>
        <p:spPr>
          <a:xfrm>
            <a:off x="216130" y="182272"/>
            <a:ext cx="11485089" cy="632375"/>
          </a:xfrm>
        </p:spPr>
        <p:txBody>
          <a:bodyPr/>
          <a:lstStyle/>
          <a:p>
            <a:r>
              <a:rPr lang="pt-PT" dirty="0"/>
              <a:t>REPULSÃO    </a:t>
            </a:r>
            <a:r>
              <a:rPr lang="pt-PT" i="1" dirty="0"/>
              <a:t>VERSUS</a:t>
            </a:r>
            <a:r>
              <a:rPr lang="pt-PT" dirty="0"/>
              <a:t>     ATRAÇÃO </a:t>
            </a:r>
          </a:p>
        </p:txBody>
      </p:sp>
      <p:sp>
        <p:nvSpPr>
          <p:cNvPr id="4" name="Marcador de Posição do Texto 3">
            <a:extLst>
              <a:ext uri="{FF2B5EF4-FFF2-40B4-BE49-F238E27FC236}">
                <a16:creationId xmlns:a16="http://schemas.microsoft.com/office/drawing/2014/main" id="{4BBFDC55-F99F-4E6A-9117-255E0806070A}"/>
              </a:ext>
            </a:extLst>
          </p:cNvPr>
          <p:cNvSpPr>
            <a:spLocks noGrp="1"/>
          </p:cNvSpPr>
          <p:nvPr>
            <p:ph type="body" sz="half" idx="2"/>
          </p:nvPr>
        </p:nvSpPr>
        <p:spPr>
          <a:xfrm>
            <a:off x="216131" y="1064029"/>
            <a:ext cx="11748561" cy="5619403"/>
          </a:xfrm>
        </p:spPr>
        <p:txBody>
          <a:bodyPr>
            <a:normAutofit/>
          </a:bodyPr>
          <a:lstStyle/>
          <a:p>
            <a:pPr algn="l"/>
            <a:r>
              <a:rPr lang="pt-PT" sz="2400" b="1" dirty="0">
                <a:solidFill>
                  <a:schemeClr val="tx1"/>
                </a:solidFill>
              </a:rPr>
              <a:t>Na substância mais fina e sutil das três regiões superiores do Mundo do Desejo só a força de Atração atua, embora ela também se encontre presente em certo grau na matéria mais densa das três regiões inferiores, onde atua contra a força de Repulsão que ali domina. </a:t>
            </a:r>
          </a:p>
          <a:p>
            <a:pPr algn="l"/>
            <a:r>
              <a:rPr lang="pt-PT" sz="2400" b="1" dirty="0">
                <a:solidFill>
                  <a:schemeClr val="tx1"/>
                </a:solidFill>
              </a:rPr>
              <a:t>A </a:t>
            </a:r>
            <a:r>
              <a:rPr lang="pt-PT" sz="2400" b="1" dirty="0" err="1">
                <a:solidFill>
                  <a:schemeClr val="tx1"/>
                </a:solidFill>
              </a:rPr>
              <a:t>desintegrante</a:t>
            </a:r>
            <a:r>
              <a:rPr lang="pt-PT" sz="2400" b="1" dirty="0">
                <a:solidFill>
                  <a:schemeClr val="tx1"/>
                </a:solidFill>
              </a:rPr>
              <a:t> Força de Repulsão destruiria, de imediato, qualquer forma que entrasse nessas três regiões inferiores, não fora a ação neutralizadora daquela. </a:t>
            </a:r>
          </a:p>
          <a:p>
            <a:pPr algn="l"/>
            <a:r>
              <a:rPr lang="pt-PT" sz="2400" b="1" dirty="0">
                <a:solidFill>
                  <a:schemeClr val="tx1"/>
                </a:solidFill>
              </a:rPr>
              <a:t>Na região mais densa e mais inferior, onde é mais poderosa, a Força de Repulsão agita e dissolve violentamente as formas ali constituídas, ainda que não seja uma força vandálica. Nada é vandálico na Natureza. </a:t>
            </a:r>
          </a:p>
          <a:p>
            <a:pPr algn="l"/>
            <a:r>
              <a:rPr lang="pt-PT" sz="2400" b="1" dirty="0">
                <a:solidFill>
                  <a:schemeClr val="tx1"/>
                </a:solidFill>
              </a:rPr>
              <a:t>Tudo que assim parece trabalha apenas para o bem, o que sucede com essa força em sua ação na região mais inferior do Mundo do Desejo. </a:t>
            </a:r>
          </a:p>
          <a:p>
            <a:pPr algn="l"/>
            <a:r>
              <a:rPr lang="pt-PT" sz="2400" b="1" dirty="0">
                <a:solidFill>
                  <a:schemeClr val="tx1"/>
                </a:solidFill>
              </a:rPr>
              <a:t>As formas que ali se encontram são criações demoníacas, construídas pelas paixões e desejos mais brutais dos animais e do homem</a:t>
            </a:r>
            <a:r>
              <a:rPr lang="pt-PT" sz="2400" dirty="0">
                <a:solidFill>
                  <a:schemeClr val="tx1"/>
                </a:solidFill>
              </a:rPr>
              <a:t>. </a:t>
            </a:r>
          </a:p>
        </p:txBody>
      </p:sp>
      <p:sp>
        <p:nvSpPr>
          <p:cNvPr id="7" name="Retângulo 6">
            <a:extLst>
              <a:ext uri="{FF2B5EF4-FFF2-40B4-BE49-F238E27FC236}">
                <a16:creationId xmlns:a16="http://schemas.microsoft.com/office/drawing/2014/main" id="{7CD490DA-C317-4D30-99BC-2EFAB8E90C43}"/>
              </a:ext>
            </a:extLst>
          </p:cNvPr>
          <p:cNvSpPr/>
          <p:nvPr/>
        </p:nvSpPr>
        <p:spPr>
          <a:xfrm>
            <a:off x="185652" y="814647"/>
            <a:ext cx="5699759" cy="646331"/>
          </a:xfrm>
          <a:prstGeom prst="rect">
            <a:avLst/>
          </a:prstGeom>
        </p:spPr>
        <p:txBody>
          <a:bodyPr wrap="square">
            <a:spAutoFit/>
          </a:bodyPr>
          <a:lstStyle/>
          <a:p>
            <a:endParaRPr lang="pt-PT" dirty="0">
              <a:solidFill>
                <a:schemeClr val="bg1"/>
              </a:solidFill>
            </a:endParaRPr>
          </a:p>
          <a:p>
            <a:endParaRPr lang="pt-PT" dirty="0"/>
          </a:p>
        </p:txBody>
      </p:sp>
    </p:spTree>
    <p:extLst>
      <p:ext uri="{BB962C8B-B14F-4D97-AF65-F5344CB8AC3E}">
        <p14:creationId xmlns:p14="http://schemas.microsoft.com/office/powerpoint/2010/main" val="2665411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ítulo 1">
            <a:extLst>
              <a:ext uri="{FF2B5EF4-FFF2-40B4-BE49-F238E27FC236}">
                <a16:creationId xmlns:a16="http://schemas.microsoft.com/office/drawing/2014/main" id="{00AFD92D-07F7-40A3-965D-38B85F401AC9}"/>
              </a:ext>
            </a:extLst>
          </p:cNvPr>
          <p:cNvSpPr>
            <a:spLocks noGrp="1"/>
          </p:cNvSpPr>
          <p:nvPr>
            <p:ph type="title"/>
          </p:nvPr>
        </p:nvSpPr>
        <p:spPr>
          <a:xfrm>
            <a:off x="268779" y="116378"/>
            <a:ext cx="11654442" cy="348571"/>
          </a:xfrm>
        </p:spPr>
        <p:txBody>
          <a:bodyPr>
            <a:noAutofit/>
          </a:bodyPr>
          <a:lstStyle/>
          <a:p>
            <a:r>
              <a:rPr lang="pt-PT" sz="2000" dirty="0"/>
              <a:t>PROCURAR  O BEM EM TODAS AS COISAS </a:t>
            </a:r>
          </a:p>
        </p:txBody>
      </p:sp>
      <p:sp>
        <p:nvSpPr>
          <p:cNvPr id="3" name="Marcador de Posição de Conteúdo 2">
            <a:extLst>
              <a:ext uri="{FF2B5EF4-FFF2-40B4-BE49-F238E27FC236}">
                <a16:creationId xmlns:a16="http://schemas.microsoft.com/office/drawing/2014/main" id="{8E935CF5-1482-4977-A0C0-E3DC8CCFBBA7}"/>
              </a:ext>
            </a:extLst>
          </p:cNvPr>
          <p:cNvSpPr>
            <a:spLocks noGrp="1"/>
          </p:cNvSpPr>
          <p:nvPr>
            <p:ph idx="1"/>
          </p:nvPr>
        </p:nvSpPr>
        <p:spPr>
          <a:xfrm>
            <a:off x="268779" y="464949"/>
            <a:ext cx="11654442" cy="6393051"/>
          </a:xfrm>
        </p:spPr>
        <p:txBody>
          <a:bodyPr>
            <a:noAutofit/>
          </a:bodyPr>
          <a:lstStyle/>
          <a:p>
            <a:pPr marL="0" indent="0">
              <a:buNone/>
            </a:pPr>
            <a:r>
              <a:rPr lang="pt-PT" b="1" dirty="0"/>
              <a:t>A tendência de todas as formas no Mundo do Desejo é atrair para si as de natureza semelhante, e consequentemente crescer. Se esta tendência para a atração fosse predominante nas regiões inferiores, o Mal cresceria como o joio, e a anarquia em vez da ordem predominaria no Cosmos. Isso é evitado pela preponderante Força de Repulsão nessa Região. Quando uma forma criada por um desejo brutal é atraída para outra da mesma natureza, cada uma exerce sobre a semelhante um efeito </a:t>
            </a:r>
            <a:r>
              <a:rPr lang="pt-PT" b="1" dirty="0" err="1"/>
              <a:t>desintegrante</a:t>
            </a:r>
            <a:r>
              <a:rPr lang="pt-PT" b="1" dirty="0"/>
              <a:t>, produto da desarmonia existente nas respetivas vibrações.</a:t>
            </a:r>
          </a:p>
          <a:p>
            <a:pPr marL="0" indent="0">
              <a:buNone/>
            </a:pPr>
            <a:r>
              <a:rPr lang="pt-PT" b="1" dirty="0"/>
              <a:t>Assim, em vez de se fundirem, tudo quanto sucede no Mundo Físico é refletido em todos os outros reinos da Natureza e, como vimos, cria sua forma apropriada no Mundo do Desejo. </a:t>
            </a:r>
          </a:p>
          <a:p>
            <a:pPr marL="0" indent="0">
              <a:buNone/>
            </a:pPr>
            <a:r>
              <a:rPr lang="pt-PT" b="1" dirty="0"/>
              <a:t>Quando se descreve com exatidão um acontecimento, é construída no Mundo do Desejo uma forma exatamente igual à descrita. Uma atrai a outra, juntam-se e mutuamente se fortificam. </a:t>
            </a:r>
          </a:p>
          <a:p>
            <a:pPr marL="0" indent="0">
              <a:buNone/>
            </a:pPr>
            <a:r>
              <a:rPr lang="pt-PT" b="1" dirty="0"/>
              <a:t>Todavia, se for dada versão diferente ou falsa, produz-se uma forma diferente, contrária à primeira, ou seja, à verdadeira.</a:t>
            </a:r>
          </a:p>
          <a:p>
            <a:pPr marL="0" indent="0">
              <a:buNone/>
            </a:pPr>
            <a:r>
              <a:rPr lang="pt-PT" b="1" dirty="0"/>
              <a:t>Convergentes no mesmo assunto, unem-se, mas como as vibrações são diferentes atuam uma sobre a outra de maneira mutuamente destruidora. Portanto, o mal e as mentiras maliciosas quanto mais fortes e amiúde repetidos podem destruir o que é bom. Mas, pelo contrário, se buscarmos o bem no mal, com o tempo o mal acabará se transformando em bem. al com mal, mutuamente eles se destroem, e deste modo o mal no mundo conserva-se dentro de limites razoáveis.</a:t>
            </a:r>
          </a:p>
          <a:p>
            <a:pPr marL="0" indent="0">
              <a:buNone/>
            </a:pPr>
            <a:r>
              <a:rPr lang="pt-PT" b="1" dirty="0"/>
              <a:t>O ocultista científico pratica rigidamente o princípio de procurar o bem em todas as coisas, por saber quanto poder tem este principio para reprimir o mal.</a:t>
            </a:r>
            <a:endParaRPr lang="pt-PT" b="1" dirty="0">
              <a:solidFill>
                <a:schemeClr val="tx1"/>
              </a:solidFill>
            </a:endParaRPr>
          </a:p>
        </p:txBody>
      </p:sp>
    </p:spTree>
    <p:extLst>
      <p:ext uri="{BB962C8B-B14F-4D97-AF65-F5344CB8AC3E}">
        <p14:creationId xmlns:p14="http://schemas.microsoft.com/office/powerpoint/2010/main" val="2563203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28E05-9D5B-4D0B-B02C-4E716AA967B3}"/>
              </a:ext>
            </a:extLst>
          </p:cNvPr>
          <p:cNvSpPr>
            <a:spLocks noGrp="1"/>
          </p:cNvSpPr>
          <p:nvPr>
            <p:ph type="title"/>
          </p:nvPr>
        </p:nvSpPr>
        <p:spPr>
          <a:xfrm>
            <a:off x="182881" y="1"/>
            <a:ext cx="11720943" cy="804672"/>
          </a:xfrm>
        </p:spPr>
        <p:txBody>
          <a:bodyPr>
            <a:normAutofit/>
          </a:bodyPr>
          <a:lstStyle/>
          <a:p>
            <a:r>
              <a:rPr lang="pt-PT" dirty="0"/>
              <a:t>AS REGIÕES DO MUNDO DE DESEJO </a:t>
            </a:r>
          </a:p>
        </p:txBody>
      </p:sp>
      <p:sp>
        <p:nvSpPr>
          <p:cNvPr id="4" name="Marcador de Posição do Texto 3">
            <a:extLst>
              <a:ext uri="{FF2B5EF4-FFF2-40B4-BE49-F238E27FC236}">
                <a16:creationId xmlns:a16="http://schemas.microsoft.com/office/drawing/2014/main" id="{E8C6C18B-ACFA-4F76-8717-80D38EB927F5}"/>
              </a:ext>
            </a:extLst>
          </p:cNvPr>
          <p:cNvSpPr>
            <a:spLocks noGrp="1"/>
          </p:cNvSpPr>
          <p:nvPr>
            <p:ph type="body" sz="half" idx="2"/>
          </p:nvPr>
        </p:nvSpPr>
        <p:spPr>
          <a:xfrm>
            <a:off x="182881" y="1021650"/>
            <a:ext cx="11891354" cy="5652655"/>
          </a:xfrm>
        </p:spPr>
        <p:txBody>
          <a:bodyPr>
            <a:normAutofit fontScale="92500" lnSpcReduction="20000"/>
          </a:bodyPr>
          <a:lstStyle/>
          <a:p>
            <a:pPr algn="l"/>
            <a:r>
              <a:rPr lang="pt-PT" sz="2000" b="1" dirty="0">
                <a:solidFill>
                  <a:schemeClr val="tx1"/>
                </a:solidFill>
              </a:rPr>
              <a:t>PRIMEIRA SUB REGIÃO</a:t>
            </a:r>
          </a:p>
          <a:p>
            <a:pPr algn="l"/>
            <a:r>
              <a:rPr lang="pt-PT" sz="2000" b="1" dirty="0">
                <a:solidFill>
                  <a:schemeClr val="tx1"/>
                </a:solidFill>
              </a:rPr>
              <a:t>A Região mais inferior do Mundo do Desejo é chamada "Região da Paixão e do Desejo Sensual".</a:t>
            </a:r>
          </a:p>
          <a:p>
            <a:pPr algn="l"/>
            <a:r>
              <a:rPr lang="pt-PT" sz="2000" b="1" dirty="0">
                <a:solidFill>
                  <a:schemeClr val="tx1"/>
                </a:solidFill>
              </a:rPr>
              <a:t> </a:t>
            </a:r>
          </a:p>
          <a:p>
            <a:pPr algn="l"/>
            <a:r>
              <a:rPr lang="pt-PT" sz="2000" b="1" dirty="0">
                <a:solidFill>
                  <a:schemeClr val="tx1"/>
                </a:solidFill>
              </a:rPr>
              <a:t>SEGUNDA SUB REGIÃO </a:t>
            </a:r>
          </a:p>
          <a:p>
            <a:pPr algn="l"/>
            <a:r>
              <a:rPr lang="pt-PT" sz="2000" b="1" dirty="0">
                <a:solidFill>
                  <a:schemeClr val="tx1"/>
                </a:solidFill>
              </a:rPr>
              <a:t>A segunda subdivisão é melhor descrita por "Região da Impressionabilidade". Aqui o efeito das forças gêmeas,  Atração e Repulsão, é bem equilibrado. </a:t>
            </a:r>
          </a:p>
          <a:p>
            <a:pPr algn="l"/>
            <a:r>
              <a:rPr lang="pt-PT" sz="2000" b="1" dirty="0">
                <a:solidFill>
                  <a:schemeClr val="tx1"/>
                </a:solidFill>
              </a:rPr>
              <a:t>Esta é uma região neutra, daí todas as nossas impressões formadas por matéria dessa região serem também neutras.  A mera impressão de alguma coisa em si ou de si mesmo é inteiramente separada do sentimento gerado. Tais impressões são neutras e constituem uma atividade da segunda Região do Mundo do Desejo, onde as imagens se formam pelas forças de </a:t>
            </a:r>
            <a:r>
              <a:rPr lang="pt-PT" sz="2000" b="1" dirty="0" err="1">
                <a:solidFill>
                  <a:schemeClr val="tx1"/>
                </a:solidFill>
              </a:rPr>
              <a:t>percepção</a:t>
            </a:r>
            <a:r>
              <a:rPr lang="pt-PT" sz="2000" b="1" dirty="0">
                <a:solidFill>
                  <a:schemeClr val="tx1"/>
                </a:solidFill>
              </a:rPr>
              <a:t> sensorial do Corpo Vital do homem.</a:t>
            </a:r>
          </a:p>
          <a:p>
            <a:pPr algn="l"/>
            <a:endParaRPr lang="pt-PT" sz="2000" b="1" dirty="0">
              <a:solidFill>
                <a:schemeClr val="tx1"/>
              </a:solidFill>
            </a:endParaRPr>
          </a:p>
          <a:p>
            <a:pPr algn="l"/>
            <a:r>
              <a:rPr lang="pt-PT" sz="2000" b="1" dirty="0">
                <a:solidFill>
                  <a:schemeClr val="tx1"/>
                </a:solidFill>
              </a:rPr>
              <a:t>TERCEIRA SUB REGIÃO </a:t>
            </a:r>
          </a:p>
          <a:p>
            <a:pPr algn="l"/>
            <a:r>
              <a:rPr lang="pt-PT" sz="2000" b="1" dirty="0">
                <a:solidFill>
                  <a:schemeClr val="tx1"/>
                </a:solidFill>
              </a:rPr>
              <a:t>Na terceira Região do Mundo do Desejo a Força de Atração, integrante e construtiva, sobrepõe-se à tendência destruidora da Força de Repulsão. Se compreendemos que a mola, o motivo da Força de Repulsão é a afirmação de si mesma, pelo que repele todas as demais, podemos entender por que a substância da terceira Região do Mundo do Desejo, dominada principalmente pela Força de Atração, abre caminho aos desejos de outras coisas, mas de uma maneira egoísta. </a:t>
            </a:r>
          </a:p>
          <a:p>
            <a:pPr algn="l"/>
            <a:r>
              <a:rPr lang="pt-PT" sz="2000" b="1" dirty="0">
                <a:solidFill>
                  <a:schemeClr val="tx1"/>
                </a:solidFill>
              </a:rPr>
              <a:t>Por isso é chamada "Região dos Desejos".</a:t>
            </a:r>
          </a:p>
          <a:p>
            <a:pPr algn="l"/>
            <a:endParaRPr lang="pt-PT" sz="2000" b="1" dirty="0">
              <a:solidFill>
                <a:schemeClr val="tx1"/>
              </a:solidFill>
            </a:endParaRPr>
          </a:p>
        </p:txBody>
      </p:sp>
    </p:spTree>
    <p:extLst>
      <p:ext uri="{BB962C8B-B14F-4D97-AF65-F5344CB8AC3E}">
        <p14:creationId xmlns:p14="http://schemas.microsoft.com/office/powerpoint/2010/main" val="2341297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tângulo 8">
            <a:extLst>
              <a:ext uri="{FF2B5EF4-FFF2-40B4-BE49-F238E27FC236}">
                <a16:creationId xmlns:a16="http://schemas.microsoft.com/office/drawing/2014/main" id="{89C76B4E-85A5-43AA-AAAD-6103578B0FC2}"/>
              </a:ext>
            </a:extLst>
          </p:cNvPr>
          <p:cNvSpPr/>
          <p:nvPr/>
        </p:nvSpPr>
        <p:spPr>
          <a:xfrm>
            <a:off x="294468" y="-5417"/>
            <a:ext cx="10988299" cy="6863417"/>
          </a:xfrm>
          <a:prstGeom prst="rect">
            <a:avLst/>
          </a:prstGeom>
        </p:spPr>
        <p:txBody>
          <a:bodyPr wrap="square">
            <a:spAutoFit/>
          </a:bodyPr>
          <a:lstStyle/>
          <a:p>
            <a:pPr algn="just"/>
            <a:r>
              <a:rPr lang="pt-PT" sz="2000" b="1" dirty="0"/>
              <a:t>QUARTA SUB REGIÃO </a:t>
            </a:r>
          </a:p>
          <a:p>
            <a:pPr algn="just"/>
            <a:r>
              <a:rPr lang="pt-PT" sz="2000" b="1" dirty="0"/>
              <a:t>A quarta Região do Mundo do Desejo é a "Região do Sentimento". Dela surgem os sentimentos relativos às formas já descritas e, dos sentimentos por elas gerados, depende a vida que terão e também o efeito que exercerão sobre nós. Neste estágio não importa que os objetos ou ideias sejam bons ou maus. Nosso sentimento, seja de interesse seja de indiferença, é aqui o fator determinante do destino do objeto ou da ideia.</a:t>
            </a:r>
          </a:p>
          <a:p>
            <a:pPr algn="just"/>
            <a:endParaRPr lang="pt-PT" sz="2000" b="1" dirty="0"/>
          </a:p>
          <a:p>
            <a:pPr algn="just"/>
            <a:r>
              <a:rPr lang="pt-PT" sz="2000" b="1" dirty="0"/>
              <a:t>Se o Sentimento produzido pela impressão de um objeto ou de uma ideia é de Interesse, tal Sentimento tem sobre essa impressão o mesmo efeito que a luz solar e o ar sobre a planta. Tal ideia crescerá e florescerá em nossas vidas. Se, ao contrário, o sentimento produzido por uma impressão é de Indiferença, essa impressão murchará.</a:t>
            </a:r>
          </a:p>
          <a:p>
            <a:pPr algn="just"/>
            <a:endParaRPr lang="pt-PT" sz="2000" b="1" dirty="0"/>
          </a:p>
          <a:p>
            <a:pPr algn="just"/>
            <a:r>
              <a:rPr lang="pt-PT" sz="2000" b="1" dirty="0"/>
              <a:t>Assim, desta Região Central do Mundo do Desejo vem o incentivo para a ação ou a deliberação para refreá-la (ainda que esta última seja também uma ação aos olhos do ocultista cientista) pois, em nosso presente estágio de desenvolvimento, os Sentimentos gêmeos Interesse e Indiferença proporcionam o incentivo para a ação e são as molas que movem o mundo. Em estágio ulterior de desenvolvimento esses Sentimentos deixarão de ter importância. Então, o fator determinante será o </a:t>
            </a:r>
            <a:r>
              <a:rPr lang="pt-PT" sz="2000" b="1" i="1" dirty="0"/>
              <a:t>Dever.</a:t>
            </a:r>
          </a:p>
          <a:p>
            <a:pPr algn="just"/>
            <a:endParaRPr lang="pt-PT" sz="2000" b="1" dirty="0"/>
          </a:p>
          <a:p>
            <a:pPr algn="just"/>
            <a:r>
              <a:rPr lang="pt-PT" sz="2000" b="1" dirty="0"/>
              <a:t>O Interesse desperta as Forças de Atração ou as de Repulsão.</a:t>
            </a:r>
          </a:p>
          <a:p>
            <a:pPr algn="just"/>
            <a:r>
              <a:rPr lang="pt-PT" sz="2000" b="1" dirty="0"/>
              <a:t>A Indiferença simplesmente enfraquece o objeto ou ideia aos quais se endereça, pelo menos no que se refere à nossa ligação com eles.</a:t>
            </a:r>
            <a:endParaRPr lang="pt-PT" sz="2000" b="1" dirty="0">
              <a:effectLst/>
            </a:endParaRPr>
          </a:p>
        </p:txBody>
      </p:sp>
    </p:spTree>
    <p:extLst>
      <p:ext uri="{BB962C8B-B14F-4D97-AF65-F5344CB8AC3E}">
        <p14:creationId xmlns:p14="http://schemas.microsoft.com/office/powerpoint/2010/main" val="1569318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160012DF-C4F5-40E9-A4AD-5115B7529307}"/>
              </a:ext>
            </a:extLst>
          </p:cNvPr>
          <p:cNvSpPr>
            <a:spLocks noGrp="1"/>
          </p:cNvSpPr>
          <p:nvPr>
            <p:ph type="title"/>
          </p:nvPr>
        </p:nvSpPr>
        <p:spPr>
          <a:xfrm>
            <a:off x="480447" y="216548"/>
            <a:ext cx="11065790" cy="434382"/>
          </a:xfrm>
        </p:spPr>
        <p:txBody>
          <a:bodyPr>
            <a:normAutofit fontScale="90000"/>
          </a:bodyPr>
          <a:lstStyle/>
          <a:p>
            <a:r>
              <a:rPr lang="pt-PT" dirty="0"/>
              <a:t>AS TRÊS SUB Regiões superiores do MUNDO DO DESEJO </a:t>
            </a:r>
          </a:p>
        </p:txBody>
      </p:sp>
      <p:sp>
        <p:nvSpPr>
          <p:cNvPr id="4" name="Marcador de Posição de Conteúdo 3">
            <a:extLst>
              <a:ext uri="{FF2B5EF4-FFF2-40B4-BE49-F238E27FC236}">
                <a16:creationId xmlns:a16="http://schemas.microsoft.com/office/drawing/2014/main" id="{C5D76101-80B8-4786-B953-7420ED5D4B27}"/>
              </a:ext>
            </a:extLst>
          </p:cNvPr>
          <p:cNvSpPr>
            <a:spLocks noGrp="1"/>
          </p:cNvSpPr>
          <p:nvPr>
            <p:ph sz="half" idx="2"/>
          </p:nvPr>
        </p:nvSpPr>
        <p:spPr>
          <a:xfrm>
            <a:off x="480447" y="929897"/>
            <a:ext cx="11065789" cy="5749871"/>
          </a:xfrm>
        </p:spPr>
        <p:txBody>
          <a:bodyPr>
            <a:noAutofit/>
          </a:bodyPr>
          <a:lstStyle/>
          <a:p>
            <a:pPr marL="0" indent="0">
              <a:buNone/>
            </a:pPr>
            <a:r>
              <a:rPr lang="pt-PT" sz="2000" b="1" dirty="0"/>
              <a:t>Os nomes das três Regiões Superiores do Mundo do Desejo são:</a:t>
            </a:r>
          </a:p>
          <a:p>
            <a:pPr marL="0" indent="0">
              <a:buNone/>
            </a:pPr>
            <a:r>
              <a:rPr lang="pt-PT" sz="2000" b="1" dirty="0"/>
              <a:t>REGIÃO DA VIDA ANÍMICA </a:t>
            </a:r>
          </a:p>
          <a:p>
            <a:pPr marL="0" indent="0">
              <a:buNone/>
            </a:pPr>
            <a:r>
              <a:rPr lang="pt-PT" sz="2000" b="1" dirty="0"/>
              <a:t>REGIÃO DA LUZ ANÍMICA</a:t>
            </a:r>
          </a:p>
          <a:p>
            <a:pPr marL="0" indent="0">
              <a:buNone/>
            </a:pPr>
            <a:r>
              <a:rPr lang="pt-PT" sz="2000" b="1" dirty="0"/>
              <a:t>REGIÃO DO PODER ANÍMICO </a:t>
            </a:r>
          </a:p>
          <a:p>
            <a:pPr marL="0" indent="0">
              <a:buNone/>
            </a:pPr>
            <a:r>
              <a:rPr lang="pt-PT" sz="2000" b="1" dirty="0"/>
              <a:t>Nestas </a:t>
            </a:r>
            <a:r>
              <a:rPr lang="pt-PT" sz="2000" b="1" dirty="0" err="1"/>
              <a:t>Sub</a:t>
            </a:r>
            <a:r>
              <a:rPr lang="pt-PT" sz="2000" b="1" dirty="0"/>
              <a:t> Regiões  superiores do Mundo do Desejo habitam a ARTE, o ALTRUÍSMO , a FILANTROPIA, e todas as atividades superiores da vida anímica.</a:t>
            </a:r>
          </a:p>
          <a:p>
            <a:pPr marL="0" indent="0">
              <a:buNone/>
            </a:pPr>
            <a:r>
              <a:rPr lang="pt-PT" sz="2000" b="1" dirty="0"/>
              <a:t>Quando pensamos nessas regiões como irradiando sobre as formas das regiões inferiores as qualidades indicadas pelos seus nomes, podemos compreender de forma exata as atividades superiores e inferiores. </a:t>
            </a:r>
          </a:p>
          <a:p>
            <a:pPr marL="0" indent="0">
              <a:buNone/>
            </a:pPr>
            <a:r>
              <a:rPr lang="pt-PT" sz="2000" b="1" dirty="0"/>
              <a:t>Não obstante, o poder anímico pode ser empregado durante algum tempo com propósitos maléficos, assim como pode ser empregado para o bem. </a:t>
            </a:r>
          </a:p>
          <a:p>
            <a:pPr marL="0" indent="0">
              <a:buNone/>
            </a:pPr>
            <a:r>
              <a:rPr lang="pt-PT" sz="2000" b="1" dirty="0"/>
              <a:t>Mas finalmente a Força de Repulsão destrói o vício, e sobre as desoladas ruínas, a Força de Atração edifica a virtude. </a:t>
            </a:r>
          </a:p>
          <a:p>
            <a:pPr marL="0" indent="0">
              <a:buNone/>
            </a:pPr>
            <a:r>
              <a:rPr lang="pt-PT" sz="2000" b="1" dirty="0"/>
              <a:t>Todas as coisas, em última análise, trabalham em conjunto para o BEM.</a:t>
            </a:r>
          </a:p>
        </p:txBody>
      </p:sp>
    </p:spTree>
    <p:extLst>
      <p:ext uri="{BB962C8B-B14F-4D97-AF65-F5344CB8AC3E}">
        <p14:creationId xmlns:p14="http://schemas.microsoft.com/office/powerpoint/2010/main" val="1707291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EB97DF-4467-4062-9883-4937C49E1BF8}"/>
              </a:ext>
            </a:extLst>
          </p:cNvPr>
          <p:cNvSpPr>
            <a:spLocks noGrp="1"/>
          </p:cNvSpPr>
          <p:nvPr>
            <p:ph type="title"/>
          </p:nvPr>
        </p:nvSpPr>
        <p:spPr>
          <a:xfrm>
            <a:off x="166255" y="6292312"/>
            <a:ext cx="11853949" cy="481290"/>
          </a:xfrm>
        </p:spPr>
        <p:txBody>
          <a:bodyPr>
            <a:normAutofit fontScale="90000"/>
          </a:bodyPr>
          <a:lstStyle/>
          <a:p>
            <a:r>
              <a:rPr lang="pt-PT" sz="2000" b="1" dirty="0"/>
              <a:t>MOMENTO DE  VIDEO - TRAILER DO FILME “FANTASIA” - DISNEY</a:t>
            </a:r>
          </a:p>
        </p:txBody>
      </p:sp>
      <p:sp>
        <p:nvSpPr>
          <p:cNvPr id="4" name="Marcador de Posição de Conteúdo 3">
            <a:extLst>
              <a:ext uri="{FF2B5EF4-FFF2-40B4-BE49-F238E27FC236}">
                <a16:creationId xmlns:a16="http://schemas.microsoft.com/office/drawing/2014/main" id="{E4813567-FC3F-4CBE-8792-B8CD28D0AA06}"/>
              </a:ext>
            </a:extLst>
          </p:cNvPr>
          <p:cNvSpPr>
            <a:spLocks noGrp="1"/>
          </p:cNvSpPr>
          <p:nvPr>
            <p:ph idx="1"/>
          </p:nvPr>
        </p:nvSpPr>
        <p:spPr>
          <a:xfrm>
            <a:off x="166255" y="185980"/>
            <a:ext cx="11853949" cy="5904854"/>
          </a:xfrm>
        </p:spPr>
        <p:txBody>
          <a:bodyPr>
            <a:normAutofit lnSpcReduction="10000"/>
          </a:bodyPr>
          <a:lstStyle/>
          <a:p>
            <a:r>
              <a:rPr lang="pt-PT" sz="2000" b="1" dirty="0"/>
              <a:t>O Mundo Físico e o Mundo do Desejo não são separados um do outro pelo espaço. Estão "mais próximos do que as mãos e os pés". </a:t>
            </a:r>
          </a:p>
          <a:p>
            <a:endParaRPr lang="pt-PT" sz="2000" b="1" dirty="0"/>
          </a:p>
          <a:p>
            <a:r>
              <a:rPr lang="pt-PT" sz="2000" b="1" dirty="0"/>
              <a:t>Não é necessário deslocar-se para ir de um a outro, nem para ir de uma região a outra que lhe seja próxima. </a:t>
            </a:r>
          </a:p>
          <a:p>
            <a:endParaRPr lang="pt-PT" sz="2000" b="1" dirty="0"/>
          </a:p>
          <a:p>
            <a:r>
              <a:rPr lang="pt-PT" sz="2000" b="1" dirty="0"/>
              <a:t>Assim como em nosso corpo se encontram os sólidos, os líquidos e os gases, interpenetrando-se uns aos outros, assim também estão as diferentes Regiões do Mundo do Desejo dentro de nós. </a:t>
            </a:r>
          </a:p>
          <a:p>
            <a:endParaRPr lang="pt-PT" sz="2000" b="1" dirty="0"/>
          </a:p>
          <a:p>
            <a:r>
              <a:rPr lang="pt-PT" sz="2000" b="1" dirty="0"/>
              <a:t>Podemos outra vez comparar as linhas de força pelas quais os cristais de gelo se formam na água com as causas invisíveis originárias do Mundo do Desejo, as quais aparecem no Mundo Físico e dão-nos incentivo para agir em qualquer direção.</a:t>
            </a:r>
          </a:p>
          <a:p>
            <a:endParaRPr lang="pt-PT" sz="2000" b="1" dirty="0"/>
          </a:p>
          <a:p>
            <a:r>
              <a:rPr lang="pt-PT" sz="2000" b="1" dirty="0"/>
              <a:t>O Mundo do Desejo, com seus inúmeros habitantes, compenetra o Mundo Físico como as linhas de força compenetram a água - invisível mas presente e potente em toda parte como "causa" de tudo no Mundo Físico.</a:t>
            </a:r>
          </a:p>
          <a:p>
            <a:endParaRPr lang="pt-PT" sz="2000" b="1" dirty="0"/>
          </a:p>
          <a:p>
            <a:endParaRPr lang="pt-PT" dirty="0"/>
          </a:p>
        </p:txBody>
      </p:sp>
    </p:spTree>
    <p:extLst>
      <p:ext uri="{BB962C8B-B14F-4D97-AF65-F5344CB8AC3E}">
        <p14:creationId xmlns:p14="http://schemas.microsoft.com/office/powerpoint/2010/main" val="1384042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40C10F-E722-40CE-9DA7-23BB8A4C5E14}"/>
              </a:ext>
            </a:extLst>
          </p:cNvPr>
          <p:cNvSpPr>
            <a:spLocks noGrp="1"/>
          </p:cNvSpPr>
          <p:nvPr>
            <p:ph type="title"/>
          </p:nvPr>
        </p:nvSpPr>
        <p:spPr>
          <a:xfrm>
            <a:off x="266007" y="116379"/>
            <a:ext cx="11683186" cy="565265"/>
          </a:xfrm>
        </p:spPr>
        <p:txBody>
          <a:bodyPr>
            <a:normAutofit fontScale="90000"/>
          </a:bodyPr>
          <a:lstStyle/>
          <a:p>
            <a:r>
              <a:rPr lang="pt-PT" dirty="0"/>
              <a:t>O MUNDO DO PENSAMENTO </a:t>
            </a:r>
          </a:p>
        </p:txBody>
      </p:sp>
      <p:sp>
        <p:nvSpPr>
          <p:cNvPr id="5" name="Marcador de Posição de Conteúdo 4">
            <a:extLst>
              <a:ext uri="{FF2B5EF4-FFF2-40B4-BE49-F238E27FC236}">
                <a16:creationId xmlns:a16="http://schemas.microsoft.com/office/drawing/2014/main" id="{4C997AF7-BDFE-4A71-8BE5-1C7C1004F7BB}"/>
              </a:ext>
            </a:extLst>
          </p:cNvPr>
          <p:cNvSpPr>
            <a:spLocks noGrp="1"/>
          </p:cNvSpPr>
          <p:nvPr>
            <p:ph idx="1"/>
          </p:nvPr>
        </p:nvSpPr>
        <p:spPr>
          <a:xfrm>
            <a:off x="266007" y="804671"/>
            <a:ext cx="11683186" cy="5751111"/>
          </a:xfrm>
        </p:spPr>
        <p:txBody>
          <a:bodyPr/>
          <a:lstStyle/>
          <a:p>
            <a:pPr marL="0" indent="0">
              <a:buNone/>
            </a:pPr>
            <a:r>
              <a:rPr lang="pt-PT" sz="2000" b="1" dirty="0"/>
              <a:t>O Mundo do Pensamento também é composto por sete Regiões de diversas qualidades e densidades e, à semelhança do Mundo Físico, o Mundo do Pensamento é dividido em duas principais divisões:</a:t>
            </a:r>
          </a:p>
          <a:p>
            <a:pPr marL="0" indent="0">
              <a:buNone/>
            </a:pPr>
            <a:r>
              <a:rPr lang="pt-PT" sz="2000" b="1" dirty="0"/>
              <a:t>REGIÃO DO PENSAMENTO CONCRETO </a:t>
            </a:r>
          </a:p>
          <a:p>
            <a:pPr marL="0" indent="0">
              <a:buNone/>
            </a:pPr>
            <a:r>
              <a:rPr lang="pt-PT" sz="2000" b="1" dirty="0"/>
              <a:t>- Compreende as quatro regiões mais densas.</a:t>
            </a:r>
          </a:p>
          <a:p>
            <a:pPr marL="0" indent="0">
              <a:buNone/>
            </a:pPr>
            <a:r>
              <a:rPr lang="pt-PT" sz="2000" b="1" dirty="0"/>
              <a:t>REGIÃO DO PENSAMENTO ABSTRATO</a:t>
            </a:r>
          </a:p>
          <a:p>
            <a:pPr>
              <a:buFontTx/>
              <a:buChar char="-"/>
            </a:pPr>
            <a:r>
              <a:rPr lang="pt-PT" sz="2000" b="1" dirty="0"/>
              <a:t>Compreende as três regiões de substâncias mais subtis.</a:t>
            </a:r>
          </a:p>
          <a:p>
            <a:pPr marL="0" indent="0">
              <a:buNone/>
            </a:pPr>
            <a:r>
              <a:rPr lang="pt-PT" sz="2000" b="1" dirty="0"/>
              <a:t>O Mundo do Pensamento é o mundo central dos cinco mundos onde o homem obtém os seus veículos. </a:t>
            </a:r>
          </a:p>
          <a:p>
            <a:pPr marL="0" indent="0">
              <a:buNone/>
            </a:pPr>
            <a:r>
              <a:rPr lang="pt-PT" sz="2000" b="1" dirty="0"/>
              <a:t>Aqui se unem espírito e corpo. </a:t>
            </a:r>
          </a:p>
          <a:p>
            <a:pPr marL="0" indent="0">
              <a:buNone/>
            </a:pPr>
            <a:r>
              <a:rPr lang="pt-PT" sz="2000" b="1" dirty="0"/>
              <a:t>Este Mundo é também o mais elevado dos três onde presentemente tem lugar a evolução humana. </a:t>
            </a:r>
          </a:p>
          <a:p>
            <a:pPr marL="0" indent="0">
              <a:buNone/>
            </a:pPr>
            <a:r>
              <a:rPr lang="pt-PT" sz="2000" b="1" dirty="0"/>
              <a:t>Os outros dois mundos superiores, no que diz respeito ao homem em geral, são ainda praticamente uma esperança.</a:t>
            </a:r>
          </a:p>
          <a:p>
            <a:endParaRPr lang="pt-PT" dirty="0"/>
          </a:p>
        </p:txBody>
      </p:sp>
    </p:spTree>
    <p:extLst>
      <p:ext uri="{BB962C8B-B14F-4D97-AF65-F5344CB8AC3E}">
        <p14:creationId xmlns:p14="http://schemas.microsoft.com/office/powerpoint/2010/main" val="2029937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ítulo 1">
            <a:extLst>
              <a:ext uri="{FF2B5EF4-FFF2-40B4-BE49-F238E27FC236}">
                <a16:creationId xmlns:a16="http://schemas.microsoft.com/office/drawing/2014/main" id="{87FDD464-3ADF-40C9-9E03-AD4775FF021D}"/>
              </a:ext>
            </a:extLst>
          </p:cNvPr>
          <p:cNvSpPr>
            <a:spLocks noGrp="1"/>
          </p:cNvSpPr>
          <p:nvPr>
            <p:ph type="title"/>
          </p:nvPr>
        </p:nvSpPr>
        <p:spPr>
          <a:xfrm>
            <a:off x="382385" y="199505"/>
            <a:ext cx="11454939" cy="498764"/>
          </a:xfrm>
        </p:spPr>
        <p:txBody>
          <a:bodyPr>
            <a:normAutofit fontScale="90000"/>
          </a:bodyPr>
          <a:lstStyle/>
          <a:p>
            <a:r>
              <a:rPr lang="pt-PT" dirty="0" err="1"/>
              <a:t>corRELAÇÃO</a:t>
            </a:r>
            <a:r>
              <a:rPr lang="pt-PT" dirty="0"/>
              <a:t> ENTRE OS MUNDOS  </a:t>
            </a:r>
          </a:p>
        </p:txBody>
      </p:sp>
      <p:sp useBgFill="1">
        <p:nvSpPr>
          <p:cNvPr id="3" name="Marcador de Posição de Conteúdo 2">
            <a:extLst>
              <a:ext uri="{FF2B5EF4-FFF2-40B4-BE49-F238E27FC236}">
                <a16:creationId xmlns:a16="http://schemas.microsoft.com/office/drawing/2014/main" id="{CDC313D9-E23B-457E-B151-22164C32C25A}"/>
              </a:ext>
            </a:extLst>
          </p:cNvPr>
          <p:cNvSpPr>
            <a:spLocks noGrp="1"/>
          </p:cNvSpPr>
          <p:nvPr>
            <p:ph idx="1"/>
          </p:nvPr>
        </p:nvSpPr>
        <p:spPr>
          <a:xfrm>
            <a:off x="382385" y="931025"/>
            <a:ext cx="11571317" cy="5685905"/>
          </a:xfrm>
        </p:spPr>
        <p:txBody>
          <a:bodyPr>
            <a:noAutofit/>
          </a:bodyPr>
          <a:lstStyle/>
          <a:p>
            <a:pPr marL="0" indent="0">
              <a:buNone/>
            </a:pPr>
            <a:r>
              <a:rPr lang="pt-PT" sz="2000" b="1" dirty="0"/>
              <a:t>Sabemos que os materiais da Região Química são empregados para construir todas as formas físicas. </a:t>
            </a:r>
          </a:p>
          <a:p>
            <a:pPr marL="0" indent="0">
              <a:buNone/>
            </a:pPr>
            <a:r>
              <a:rPr lang="pt-PT" sz="2000" b="1" dirty="0"/>
              <a:t>A estas formas são dadas vida e o poder de movimento pelas forças que atuam na Região Etérica. </a:t>
            </a:r>
          </a:p>
          <a:p>
            <a:pPr marL="0" indent="0">
              <a:buNone/>
            </a:pPr>
            <a:r>
              <a:rPr lang="pt-PT" sz="2000" b="1" dirty="0"/>
              <a:t>Algumas dessas formas viventes são impelidas à ação pelos sentimentos gêmeos do Mundo do Desejo.</a:t>
            </a:r>
          </a:p>
          <a:p>
            <a:pPr marL="0" indent="0">
              <a:buNone/>
            </a:pPr>
            <a:endParaRPr lang="pt-PT" sz="2000" b="1" dirty="0"/>
          </a:p>
          <a:p>
            <a:pPr marL="0" indent="0">
              <a:buNone/>
            </a:pPr>
            <a:r>
              <a:rPr lang="pt-PT" sz="2000" b="1" dirty="0"/>
              <a:t>A Região do Pensamento Concreto proporciona a matéria mental em que se envolvem as ideias geradas na Região do Pensamento Abstrato.</a:t>
            </a:r>
          </a:p>
          <a:p>
            <a:pPr marL="0" indent="0">
              <a:buNone/>
            </a:pPr>
            <a:r>
              <a:rPr lang="pt-PT" sz="2000" b="1" dirty="0"/>
              <a:t>Manifestando-se como </a:t>
            </a:r>
            <a:r>
              <a:rPr lang="pt-PT" sz="2000" b="1" i="1" dirty="0"/>
              <a:t>pensamentos formas, </a:t>
            </a:r>
            <a:r>
              <a:rPr lang="pt-PT" sz="2000" b="1" dirty="0"/>
              <a:t>atuam como reguladores e equilibradores dos impulsos originados no Mundo do Desejo pelos impactos recebidos do Mundo dos fenómenos.</a:t>
            </a:r>
          </a:p>
          <a:p>
            <a:pPr marL="0" indent="0">
              <a:buNone/>
            </a:pPr>
            <a:r>
              <a:rPr lang="pt-PT" sz="2000" b="1" dirty="0"/>
              <a:t>Vemos, pois, como os três Mundos em que o homem presentemente evolui se completam, formam um todo, o que demonstra a Suprema sabedoria do Grande Arquiteto do nosso Sistema.</a:t>
            </a:r>
          </a:p>
        </p:txBody>
      </p:sp>
    </p:spTree>
    <p:extLst>
      <p:ext uri="{BB962C8B-B14F-4D97-AF65-F5344CB8AC3E}">
        <p14:creationId xmlns:p14="http://schemas.microsoft.com/office/powerpoint/2010/main" val="115012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2" name="Título 1">
            <a:extLst>
              <a:ext uri="{FF2B5EF4-FFF2-40B4-BE49-F238E27FC236}">
                <a16:creationId xmlns:a16="http://schemas.microsoft.com/office/drawing/2014/main" id="{DBE920C4-9EB2-4838-9505-B896973B605D}"/>
              </a:ext>
            </a:extLst>
          </p:cNvPr>
          <p:cNvSpPr>
            <a:spLocks noGrp="1"/>
          </p:cNvSpPr>
          <p:nvPr>
            <p:ph type="title"/>
          </p:nvPr>
        </p:nvSpPr>
        <p:spPr>
          <a:xfrm>
            <a:off x="1047404" y="216132"/>
            <a:ext cx="10224654" cy="512288"/>
          </a:xfrm>
        </p:spPr>
        <p:txBody>
          <a:bodyPr>
            <a:noAutofit/>
          </a:bodyPr>
          <a:lstStyle/>
          <a:p>
            <a:r>
              <a:rPr lang="pt-PT" sz="2400" dirty="0"/>
              <a:t>SUB REGIÕES DO  PENSAMENTO CONCRETO </a:t>
            </a:r>
          </a:p>
        </p:txBody>
      </p:sp>
      <p:sp>
        <p:nvSpPr>
          <p:cNvPr id="3" name="Marcador de Posição de Conteúdo 2">
            <a:extLst>
              <a:ext uri="{FF2B5EF4-FFF2-40B4-BE49-F238E27FC236}">
                <a16:creationId xmlns:a16="http://schemas.microsoft.com/office/drawing/2014/main" id="{0F8BDA0C-941F-453B-9E40-5D4BEE0A4306}"/>
              </a:ext>
            </a:extLst>
          </p:cNvPr>
          <p:cNvSpPr>
            <a:spLocks noGrp="1"/>
          </p:cNvSpPr>
          <p:nvPr>
            <p:ph idx="1"/>
          </p:nvPr>
        </p:nvSpPr>
        <p:spPr>
          <a:xfrm>
            <a:off x="1047404" y="864524"/>
            <a:ext cx="10224654" cy="5691259"/>
          </a:xfrm>
        </p:spPr>
        <p:txBody>
          <a:bodyPr>
            <a:normAutofit lnSpcReduction="10000"/>
          </a:bodyPr>
          <a:lstStyle/>
          <a:p>
            <a:pPr marL="0" indent="0">
              <a:buNone/>
            </a:pPr>
            <a:r>
              <a:rPr lang="pt-PT" sz="2000" b="1" dirty="0"/>
              <a:t>REGIÃO CONTINENTAL </a:t>
            </a:r>
          </a:p>
          <a:p>
            <a:pPr marL="0" indent="0">
              <a:buNone/>
            </a:pPr>
            <a:r>
              <a:rPr lang="pt-PT" sz="2000" b="1" dirty="0"/>
              <a:t>Examinando mais minuciosamente as diversas divisões da Região do Pensamento Concreto, constatamos que os arquétipos das formas </a:t>
            </a:r>
            <a:r>
              <a:rPr lang="pt-PT" sz="2000" b="1" i="1" dirty="0"/>
              <a:t>físicas - </a:t>
            </a:r>
            <a:r>
              <a:rPr lang="pt-PT" sz="2000" b="1" dirty="0"/>
              <a:t>não importa a qual reino pertençam - encontram-se na sua subdivisão mais inferior ou seja, na "Região Continental". </a:t>
            </a:r>
          </a:p>
          <a:p>
            <a:pPr marL="0" indent="0">
              <a:buNone/>
            </a:pPr>
            <a:r>
              <a:rPr lang="pt-PT" sz="2000" b="1" dirty="0"/>
              <a:t>Nesta Região Continental estão também os arquétipos dos continentes e das ilhas do mundo, os quais são moldados de acordo com esses arquétipos. </a:t>
            </a:r>
          </a:p>
          <a:p>
            <a:pPr marL="0" indent="0">
              <a:buNone/>
            </a:pPr>
            <a:r>
              <a:rPr lang="pt-PT" sz="2000" b="1" dirty="0"/>
              <a:t>As modificações da crosta terrestre devem produzir-se primeiramente na Região Continental. </a:t>
            </a:r>
          </a:p>
          <a:p>
            <a:pPr marL="0" indent="0">
              <a:buNone/>
            </a:pPr>
            <a:endParaRPr lang="pt-PT" sz="2000" b="1" dirty="0"/>
          </a:p>
          <a:p>
            <a:pPr marL="0" indent="0">
              <a:buNone/>
            </a:pPr>
            <a:r>
              <a:rPr lang="pt-PT" sz="2000" b="1" dirty="0"/>
              <a:t>Os arquétipos de todas as diferentes formas do Mundo Físico, não são simples modelos, não são simples semelhanças, nem modelos das formas que vemos em torno de nós.</a:t>
            </a:r>
          </a:p>
          <a:p>
            <a:pPr marL="0" indent="0">
              <a:buNone/>
            </a:pPr>
            <a:r>
              <a:rPr lang="pt-PT" sz="2000" b="1" dirty="0"/>
              <a:t>São ARQUÉTIPOS CRIADORES - Modelam as formas do Mundo Físico à sua própria semelhança ou semelhanças, porque frequentemente muitos trabalham em conjunto para produzir uma certa espécie, cada arquétipo dando de si mesmo a parte necessária para a construção da forma requerida.</a:t>
            </a:r>
          </a:p>
          <a:p>
            <a:pPr marL="0" indent="0">
              <a:buNone/>
            </a:pPr>
            <a:endParaRPr lang="pt-PT" dirty="0"/>
          </a:p>
        </p:txBody>
      </p:sp>
    </p:spTree>
    <p:extLst>
      <p:ext uri="{BB962C8B-B14F-4D97-AF65-F5344CB8AC3E}">
        <p14:creationId xmlns:p14="http://schemas.microsoft.com/office/powerpoint/2010/main" val="38828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Marcador de Posição de Conteúdo 3">
            <a:extLst>
              <a:ext uri="{FF2B5EF4-FFF2-40B4-BE49-F238E27FC236}">
                <a16:creationId xmlns:a16="http://schemas.microsoft.com/office/drawing/2014/main" id="{7C06E418-DA60-4973-952E-102CC9D9E99E}"/>
              </a:ext>
            </a:extLst>
          </p:cNvPr>
          <p:cNvSpPr>
            <a:spLocks noGrp="1"/>
          </p:cNvSpPr>
          <p:nvPr>
            <p:ph idx="1"/>
          </p:nvPr>
        </p:nvSpPr>
        <p:spPr>
          <a:xfrm>
            <a:off x="282633" y="0"/>
            <a:ext cx="11737571" cy="6857999"/>
          </a:xfrm>
        </p:spPr>
        <p:txBody>
          <a:bodyPr>
            <a:noAutofit/>
          </a:bodyPr>
          <a:lstStyle/>
          <a:p>
            <a:pPr marL="0" indent="0">
              <a:buNone/>
            </a:pPr>
            <a:r>
              <a:rPr lang="pt-PT" b="1" dirty="0"/>
              <a:t>Para compreender o MUNDO FÍSICO:  O Mundo dos efeitos -  O Mundo VISÍVEL.</a:t>
            </a:r>
          </a:p>
          <a:p>
            <a:pPr marL="0" indent="0">
              <a:buNone/>
            </a:pPr>
            <a:r>
              <a:rPr lang="pt-PT" b="1" dirty="0"/>
              <a:t>Deve haver uma compreensão do MUNDO SUPRAFÍSICO:  o Mundo das Causas - O Mundo INVISÍVEL. </a:t>
            </a:r>
          </a:p>
          <a:p>
            <a:pPr marL="0" indent="0">
              <a:buNone/>
            </a:pPr>
            <a:r>
              <a:rPr lang="pt-PT" b="1" dirty="0"/>
              <a:t>UM EXEMPLO: Vemos os veículos motores nas ruas, vemos todo o tipo de aparelhos em ação, ouvimos os seus ruídos e sons, vemos os seus movimentos, reconhecemos a </a:t>
            </a:r>
            <a:r>
              <a:rPr lang="pt-PT" b="1" dirty="0" err="1"/>
              <a:t>acão</a:t>
            </a:r>
            <a:r>
              <a:rPr lang="pt-PT" b="1" dirty="0"/>
              <a:t> dos equipamentos tecnológicos</a:t>
            </a:r>
          </a:p>
          <a:p>
            <a:pPr marL="0" indent="0">
              <a:buNone/>
            </a:pPr>
            <a:r>
              <a:rPr lang="pt-PT" b="1" dirty="0"/>
              <a:t>MAS: A misteriosa força que causa estes fenómenos permanece invisível para nós. </a:t>
            </a:r>
          </a:p>
          <a:p>
            <a:pPr marL="0" indent="0">
              <a:buNone/>
            </a:pPr>
            <a:r>
              <a:rPr lang="pt-PT" b="1" dirty="0"/>
              <a:t>Eletricidade ou ENERGIA  </a:t>
            </a:r>
            <a:r>
              <a:rPr lang="pt-PT" b="1" dirty="0">
                <a:sym typeface="Wingdings" panose="05000000000000000000" pitchFamily="2" charset="2"/>
              </a:rPr>
              <a:t>   Sabemos o que é pelos seus EFEITOS.  Vemos e ouvimos os efeitos que esta CAUSA produz, sem no entanto sabermos nada de facto acerca dela. </a:t>
            </a:r>
          </a:p>
          <a:p>
            <a:pPr marL="0" indent="0">
              <a:buNone/>
            </a:pPr>
            <a:r>
              <a:rPr lang="pt-PT" b="1" dirty="0">
                <a:sym typeface="Wingdings" panose="05000000000000000000" pitchFamily="2" charset="2"/>
              </a:rPr>
              <a:t>OUTRO EXEMPLO: </a:t>
            </a:r>
            <a:r>
              <a:rPr lang="pt-PT" b="1" dirty="0"/>
              <a:t>Se colocarmos um prato de água gelada numa atmosfera de baixíssima temperatura, rapidamente veremos cristais de gelo a formarem-se, podemos observar o PROCESSO.  </a:t>
            </a:r>
          </a:p>
          <a:p>
            <a:pPr marL="0" indent="0">
              <a:buNone/>
            </a:pPr>
            <a:r>
              <a:rPr lang="pt-PT" b="1" dirty="0"/>
              <a:t>MAS: As linhas em que a água se cristaliza foram durante todo o tempo linhas de força invisíveis até o momento do congelamento da água. </a:t>
            </a:r>
          </a:p>
          <a:p>
            <a:pPr marL="0" indent="0">
              <a:buNone/>
            </a:pPr>
            <a:r>
              <a:rPr lang="pt-PT" b="1" dirty="0"/>
              <a:t>As maravilhosas "flores de gelo" que a geada forma nos vidros das janelas são manifestações visíveis das correntes dos Mundos superiores que atuam constantemente sobre nós e, embora ignoradas pela maioria, nem por isso são menos poderosas. EXISTEM, são AS CAUSAS. No entanto, apenas vemos os seus EFEITOS.</a:t>
            </a:r>
          </a:p>
          <a:p>
            <a:pPr marL="0" indent="0">
              <a:buNone/>
            </a:pPr>
            <a:r>
              <a:rPr lang="pt-PT" b="1" dirty="0"/>
              <a:t>MUNDOS SUPERIORES:  SÃO O MUNDO DAS CAUSAS, DAS FORÇAS .</a:t>
            </a:r>
          </a:p>
          <a:p>
            <a:pPr marL="0" indent="0">
              <a:buNone/>
            </a:pPr>
            <a:r>
              <a:rPr lang="pt-PT" b="1" dirty="0"/>
              <a:t>MUNDO INFERIOR/ FÍSICO: O MUNDO MATERIAL, DOS EFEITOS. </a:t>
            </a:r>
          </a:p>
          <a:p>
            <a:pPr marL="0" indent="0">
              <a:buNone/>
            </a:pPr>
            <a:r>
              <a:rPr lang="pt-PT" b="1" dirty="0"/>
              <a:t>NÃO PODE SER BEM COMPREENDIDO O MUNDO VISÍVEL, SEM COMPREENDERMOS O MUNDO INVISÍVEL.  AS FORÇAS E AS CAUSAS , DAS QUAIS AS COISAS MATERIAIS SÃO APENAS OS EFEITOS. </a:t>
            </a:r>
            <a:endParaRPr lang="pt-PT" dirty="0"/>
          </a:p>
        </p:txBody>
      </p:sp>
    </p:spTree>
    <p:extLst>
      <p:ext uri="{BB962C8B-B14F-4D97-AF65-F5344CB8AC3E}">
        <p14:creationId xmlns:p14="http://schemas.microsoft.com/office/powerpoint/2010/main" val="11231199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0F8BDA0C-941F-453B-9E40-5D4BEE0A4306}"/>
              </a:ext>
            </a:extLst>
          </p:cNvPr>
          <p:cNvSpPr>
            <a:spLocks noGrp="1"/>
          </p:cNvSpPr>
          <p:nvPr>
            <p:ph idx="1"/>
          </p:nvPr>
        </p:nvSpPr>
        <p:spPr>
          <a:xfrm>
            <a:off x="325464" y="139486"/>
            <a:ext cx="11546238" cy="6416298"/>
          </a:xfrm>
        </p:spPr>
        <p:txBody>
          <a:bodyPr>
            <a:normAutofit fontScale="92500" lnSpcReduction="10000"/>
          </a:bodyPr>
          <a:lstStyle/>
          <a:p>
            <a:pPr marL="0" indent="0">
              <a:buNone/>
            </a:pPr>
            <a:r>
              <a:rPr lang="pt-PT" sz="2000" b="1" dirty="0"/>
              <a:t>REGIÃO OCEÂNICA</a:t>
            </a:r>
          </a:p>
          <a:p>
            <a:pPr marL="0" indent="0">
              <a:buNone/>
            </a:pPr>
            <a:r>
              <a:rPr lang="pt-PT" sz="2200" b="1" dirty="0"/>
              <a:t>É a segunda subdivisão da Região do Pensamento Concreto.</a:t>
            </a:r>
          </a:p>
          <a:p>
            <a:pPr marL="0" indent="0">
              <a:buNone/>
            </a:pPr>
            <a:r>
              <a:rPr lang="pt-PT" sz="2200" b="1" dirty="0"/>
              <a:t>Pode ser melhor descrita como vitalidade fluente e pulsante.</a:t>
            </a:r>
          </a:p>
          <a:p>
            <a:pPr marL="0" indent="0">
              <a:buNone/>
            </a:pPr>
            <a:r>
              <a:rPr lang="pt-PT" sz="2200" b="1" dirty="0"/>
              <a:t>Todas as Forças que atuam pelos quatro éteres que constituem a Região Etérica são vistas aqui como arquétipos. Uma corrente de vida que flui através de todas as formas, assim como o sangue circula pelo corpo - a mesma vida em todas as formas. </a:t>
            </a:r>
          </a:p>
          <a:p>
            <a:pPr marL="0" indent="0">
              <a:buNone/>
            </a:pPr>
            <a:r>
              <a:rPr lang="pt-PT" sz="2200" b="1" dirty="0"/>
              <a:t>Nesta Região o clarividente treinado pode comprovar quanto é verdade que "toda vida e una</a:t>
            </a:r>
          </a:p>
          <a:p>
            <a:pPr marL="0" indent="0">
              <a:buNone/>
            </a:pPr>
            <a:endParaRPr lang="pt-PT" sz="2200" b="1" dirty="0"/>
          </a:p>
          <a:p>
            <a:pPr marL="0" indent="0">
              <a:buNone/>
            </a:pPr>
            <a:r>
              <a:rPr lang="pt-PT" sz="2200" b="1" dirty="0"/>
              <a:t>REGIÃO AÉREA </a:t>
            </a:r>
          </a:p>
          <a:p>
            <a:pPr marL="0" indent="0">
              <a:buNone/>
            </a:pPr>
            <a:r>
              <a:rPr lang="pt-PT" sz="2200" b="1" dirty="0"/>
              <a:t>É a terceira divisão da Região do Pensamento Concreto. </a:t>
            </a:r>
          </a:p>
          <a:p>
            <a:pPr marL="0" indent="0">
              <a:buNone/>
            </a:pPr>
            <a:r>
              <a:rPr lang="pt-PT" sz="2200" b="1" dirty="0"/>
              <a:t>Aqui encontramos os arquétipos dos desejos, das paixões, dos sentimentos e das emoções, tais como os que experimentamos no Mundo do Desejo. </a:t>
            </a:r>
          </a:p>
          <a:p>
            <a:pPr marL="0" indent="0">
              <a:buNone/>
            </a:pPr>
            <a:r>
              <a:rPr lang="pt-PT" sz="2200" b="1" dirty="0"/>
              <a:t>Aqui todas as atividades do Mundo do Desejo parecem condições atmosféricas. </a:t>
            </a:r>
          </a:p>
          <a:p>
            <a:pPr marL="0" indent="0">
              <a:buNone/>
            </a:pPr>
            <a:r>
              <a:rPr lang="pt-PT" sz="2200" b="1" dirty="0"/>
              <a:t>Os sentimentos de prazer e de alegria chegam aos sentidos do clarividente como o beijo das brisas estivais. As aspirações da alma assemelham-se à canção do vento na ramaria do arvoredo, e as paixões das nações em guerra aos lampejos dos relâmpagos. </a:t>
            </a:r>
          </a:p>
          <a:p>
            <a:pPr marL="0" indent="0">
              <a:buNone/>
            </a:pPr>
            <a:r>
              <a:rPr lang="pt-PT" sz="2200" b="1" dirty="0"/>
              <a:t>Nesta atmosfera da Região do Pensamento Concreto encontram-se também as imagens das emoções do homem e dos animais</a:t>
            </a:r>
            <a:r>
              <a:rPr lang="pt-PT" dirty="0"/>
              <a:t>.</a:t>
            </a:r>
            <a:endParaRPr lang="pt-PT" sz="2000" dirty="0"/>
          </a:p>
          <a:p>
            <a:pPr marL="0" indent="0">
              <a:buNone/>
            </a:pPr>
            <a:endParaRPr lang="pt-PT" sz="2000" b="1" dirty="0"/>
          </a:p>
          <a:p>
            <a:pPr marL="0" indent="0">
              <a:buNone/>
            </a:pPr>
            <a:endParaRPr lang="pt-PT" dirty="0"/>
          </a:p>
        </p:txBody>
      </p:sp>
    </p:spTree>
    <p:extLst>
      <p:ext uri="{BB962C8B-B14F-4D97-AF65-F5344CB8AC3E}">
        <p14:creationId xmlns:p14="http://schemas.microsoft.com/office/powerpoint/2010/main" val="3841106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989D6FA2-A067-4CC3-8125-0D4B3CB6FA3F}"/>
              </a:ext>
            </a:extLst>
          </p:cNvPr>
          <p:cNvSpPr>
            <a:spLocks noGrp="1"/>
          </p:cNvSpPr>
          <p:nvPr>
            <p:ph idx="1"/>
          </p:nvPr>
        </p:nvSpPr>
        <p:spPr>
          <a:xfrm>
            <a:off x="263696" y="185981"/>
            <a:ext cx="11634493" cy="6509288"/>
          </a:xfrm>
        </p:spPr>
        <p:txBody>
          <a:bodyPr>
            <a:noAutofit/>
          </a:bodyPr>
          <a:lstStyle/>
          <a:p>
            <a:pPr marL="0" indent="0">
              <a:buNone/>
            </a:pPr>
            <a:r>
              <a:rPr lang="pt-PT" sz="1900" b="1" dirty="0"/>
              <a:t>REGIÃO DAS FORÇAS ARQUETÍPICAS </a:t>
            </a:r>
          </a:p>
          <a:p>
            <a:pPr marL="0" indent="0">
              <a:buNone/>
            </a:pPr>
            <a:r>
              <a:rPr lang="pt-PT" sz="1900" b="1" dirty="0"/>
              <a:t>A "Região das Forças Arquetípicas" é a quarta divisão da Região do Pensamento Concreto. </a:t>
            </a:r>
          </a:p>
          <a:p>
            <a:pPr marL="0" indent="0">
              <a:buNone/>
            </a:pPr>
            <a:r>
              <a:rPr lang="pt-PT" sz="1900" b="1" dirty="0"/>
              <a:t>É a Região Central e a mais importante dos cinco mundos onde se efetua a evolução total do homem. </a:t>
            </a:r>
          </a:p>
          <a:p>
            <a:pPr marL="0" indent="0">
              <a:buNone/>
            </a:pPr>
            <a:r>
              <a:rPr lang="pt-PT" sz="1900" b="1" dirty="0"/>
              <a:t>De um lado desta Região estão as três regiões superiores do Mundo do Pensamento, mais o Mundo do Espírito de Vida e o Mundo do Espírito Divino. </a:t>
            </a:r>
          </a:p>
          <a:p>
            <a:pPr marL="0" indent="0">
              <a:buNone/>
            </a:pPr>
            <a:r>
              <a:rPr lang="pt-PT" sz="1900" b="1" dirty="0"/>
              <a:t>No lado oposto dessa Região de Forças Arquetípicas estão as três regiões inferiores do Mundo do Pensamento, mais o Mundo do Desejo e o Mundo Físico. </a:t>
            </a:r>
          </a:p>
          <a:p>
            <a:pPr marL="0" indent="0">
              <a:buNone/>
            </a:pPr>
            <a:r>
              <a:rPr lang="pt-PT" sz="1900" b="1" dirty="0"/>
              <a:t>Portanto esta região torna-se uma espécie de "cruz", limitada de um lado pelos Reinos do Espírito e do outro pelos Mundos da Forma. E o ponto focal por onde o Espírito se reflete na matéria.</a:t>
            </a:r>
          </a:p>
          <a:p>
            <a:pPr marL="0" indent="0">
              <a:buNone/>
            </a:pPr>
            <a:r>
              <a:rPr lang="pt-PT" sz="1900" b="1" dirty="0"/>
              <a:t>É o lar das Forças Arquetípicas que dirigem a atividade dos arquétipos na Região do Pensamento Concreto. </a:t>
            </a:r>
          </a:p>
          <a:p>
            <a:pPr marL="0" indent="0">
              <a:buNone/>
            </a:pPr>
            <a:r>
              <a:rPr lang="pt-PT" sz="1900" b="1" dirty="0"/>
              <a:t>Desta Região é que o espírito trabalha na matéria de maneira formativa. </a:t>
            </a:r>
          </a:p>
          <a:p>
            <a:pPr marL="0" indent="0">
              <a:buNone/>
            </a:pPr>
            <a:r>
              <a:rPr lang="pt-PT" sz="1900" b="1" dirty="0"/>
              <a:t>Salienta-se que as formas, nos mundos inferiores, são reflexos do Espírito nos mundos superiores. </a:t>
            </a:r>
          </a:p>
          <a:p>
            <a:pPr marL="0" indent="0">
              <a:buNone/>
            </a:pPr>
            <a:r>
              <a:rPr lang="pt-PT" sz="1900" b="1" dirty="0"/>
              <a:t>A quinta Região que é a mais próxima do ponto focal pelo lado do Espírito, reflete-se na terceira Região, a mais próxima do ponto focal pelo lado da Forma.  A sexta Região reflete-se na segunda, e a sétima na primeira.</a:t>
            </a:r>
          </a:p>
          <a:p>
            <a:pPr marL="0" indent="0">
              <a:buNone/>
            </a:pPr>
            <a:r>
              <a:rPr lang="pt-PT" sz="1900" b="1" dirty="0"/>
              <a:t>Toda a Região do Pensamento Abstrato é refletida no Mundo do Desejo; o Mundo do Espírito de Vida na Região Etérica do Mundo Físico e o Mundo do Espírito Divino na Região Química do Mundo Físico.</a:t>
            </a:r>
          </a:p>
        </p:txBody>
      </p:sp>
    </p:spTree>
    <p:extLst>
      <p:ext uri="{BB962C8B-B14F-4D97-AF65-F5344CB8AC3E}">
        <p14:creationId xmlns:p14="http://schemas.microsoft.com/office/powerpoint/2010/main" val="362233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Marcador de Posição da Imagem 5">
            <a:extLst>
              <a:ext uri="{FF2B5EF4-FFF2-40B4-BE49-F238E27FC236}">
                <a16:creationId xmlns:a16="http://schemas.microsoft.com/office/drawing/2014/main" id="{6095EACD-ECFB-4DE0-AB3C-20BE11893C0C}"/>
              </a:ext>
            </a:extLst>
          </p:cNvPr>
          <p:cNvPicPr>
            <a:picLocks noGrp="1" noChangeAspect="1"/>
          </p:cNvPicPr>
          <p:nvPr>
            <p:ph type="pic" idx="1"/>
          </p:nvPr>
        </p:nvPicPr>
        <p:blipFill>
          <a:blip r:embed="rId2"/>
          <a:srcRect l="25206" r="25206"/>
          <a:stretch>
            <a:fillRect/>
          </a:stretch>
        </p:blipFill>
        <p:spPr/>
      </p:pic>
      <p:sp>
        <p:nvSpPr>
          <p:cNvPr id="4" name="Marcador de Posição do Texto 3">
            <a:extLst>
              <a:ext uri="{FF2B5EF4-FFF2-40B4-BE49-F238E27FC236}">
                <a16:creationId xmlns:a16="http://schemas.microsoft.com/office/drawing/2014/main" id="{2078419C-FA64-4611-87D6-9213C1EDEB42}"/>
              </a:ext>
            </a:extLst>
          </p:cNvPr>
          <p:cNvSpPr>
            <a:spLocks noGrp="1"/>
          </p:cNvSpPr>
          <p:nvPr>
            <p:ph type="body" sz="half" idx="2"/>
          </p:nvPr>
        </p:nvSpPr>
        <p:spPr>
          <a:xfrm>
            <a:off x="119921" y="232474"/>
            <a:ext cx="5381977" cy="6509701"/>
          </a:xfrm>
        </p:spPr>
        <p:txBody>
          <a:bodyPr>
            <a:noAutofit/>
          </a:bodyPr>
          <a:lstStyle/>
          <a:p>
            <a:pPr algn="l"/>
            <a:r>
              <a:rPr lang="pt-PT" sz="2000" b="1" dirty="0">
                <a:solidFill>
                  <a:schemeClr val="tx1"/>
                </a:solidFill>
              </a:rPr>
              <a:t>O Diagrama mostrado anteriormente, Diagrama 2 do Conceito </a:t>
            </a:r>
            <a:r>
              <a:rPr lang="pt-PT" sz="2000" b="1" dirty="0" err="1">
                <a:solidFill>
                  <a:schemeClr val="tx1"/>
                </a:solidFill>
              </a:rPr>
              <a:t>Rosacruz</a:t>
            </a:r>
            <a:r>
              <a:rPr lang="pt-PT" sz="2000" b="1" dirty="0">
                <a:solidFill>
                  <a:schemeClr val="tx1"/>
                </a:solidFill>
              </a:rPr>
              <a:t> do Cosmos, de Max </a:t>
            </a:r>
            <a:r>
              <a:rPr lang="pt-PT" sz="2000" b="1" dirty="0" err="1">
                <a:solidFill>
                  <a:schemeClr val="tx1"/>
                </a:solidFill>
              </a:rPr>
              <a:t>Heindel</a:t>
            </a:r>
            <a:r>
              <a:rPr lang="pt-PT" sz="2000" b="1" dirty="0">
                <a:solidFill>
                  <a:schemeClr val="tx1"/>
                </a:solidFill>
              </a:rPr>
              <a:t>,  dá uma ideia compreensível dos sete Mundos que formam a esfera do nosso desenvolvimento.</a:t>
            </a:r>
          </a:p>
          <a:p>
            <a:pPr algn="l"/>
            <a:r>
              <a:rPr lang="pt-PT" sz="2000" b="1" dirty="0">
                <a:solidFill>
                  <a:schemeClr val="tx1"/>
                </a:solidFill>
              </a:rPr>
              <a:t>MAS: Estes Mundos não estão colocados uns acima dos outros, como o diagrama sugere, mas  interpenetram-se. </a:t>
            </a:r>
          </a:p>
          <a:p>
            <a:pPr algn="l"/>
            <a:endParaRPr lang="pt-PT" sz="2000" b="1" dirty="0">
              <a:solidFill>
                <a:schemeClr val="tx1"/>
              </a:solidFill>
            </a:endParaRPr>
          </a:p>
          <a:p>
            <a:pPr algn="l"/>
            <a:r>
              <a:rPr lang="pt-PT" sz="2000" b="1" dirty="0">
                <a:solidFill>
                  <a:schemeClr val="tx1"/>
                </a:solidFill>
              </a:rPr>
              <a:t>POR EXEMPLO: </a:t>
            </a:r>
          </a:p>
          <a:p>
            <a:pPr algn="l"/>
            <a:r>
              <a:rPr lang="pt-PT" sz="2000" b="1" dirty="0">
                <a:solidFill>
                  <a:schemeClr val="tx1"/>
                </a:solidFill>
              </a:rPr>
              <a:t>Se relacionarmos o Mundo Físico com o Mundo do Desejo e se compararmos o Mundo do Desejo com as linhas de força na água em congelação e a água em si mesma com o Mundo Físico, podemos igualmente imaginar essas linhas de força equivalendo a qualquer um dos sete Mundos e a água, correspondendo ao próximo mundo mais denso na escala. </a:t>
            </a:r>
          </a:p>
          <a:p>
            <a:pPr algn="l"/>
            <a:endParaRPr lang="pt-PT" sz="2000" b="1" dirty="0">
              <a:solidFill>
                <a:schemeClr val="tx1"/>
              </a:solidFill>
            </a:endParaRPr>
          </a:p>
          <a:p>
            <a:pPr algn="l"/>
            <a:endParaRPr lang="pt-PT" sz="1800" dirty="0"/>
          </a:p>
        </p:txBody>
      </p:sp>
      <p:pic>
        <p:nvPicPr>
          <p:cNvPr id="5" name="Marcador de Posição da Imagem 5">
            <a:extLst>
              <a:ext uri="{FF2B5EF4-FFF2-40B4-BE49-F238E27FC236}">
                <a16:creationId xmlns:a16="http://schemas.microsoft.com/office/drawing/2014/main" id="{21D91803-658D-4930-BBFE-D0E2AC676338}"/>
              </a:ext>
            </a:extLst>
          </p:cNvPr>
          <p:cNvPicPr>
            <a:picLocks noChangeAspect="1"/>
          </p:cNvPicPr>
          <p:nvPr/>
        </p:nvPicPr>
        <p:blipFill>
          <a:blip r:embed="rId2"/>
          <a:srcRect l="25206" r="25206"/>
          <a:stretch>
            <a:fillRect/>
          </a:stretch>
        </p:blipFill>
        <p:spPr>
          <a:xfrm>
            <a:off x="6089903" y="0"/>
            <a:ext cx="6102097" cy="6858000"/>
          </a:xfrm>
          <a:prstGeom prst="rect">
            <a:avLst/>
          </a:prstGeom>
          <a:solidFill>
            <a:schemeClr val="bg1">
              <a:lumMod val="75000"/>
            </a:schemeClr>
          </a:solidFill>
        </p:spPr>
      </p:pic>
      <p:pic>
        <p:nvPicPr>
          <p:cNvPr id="7" name="Imagem 6">
            <a:extLst>
              <a:ext uri="{FF2B5EF4-FFF2-40B4-BE49-F238E27FC236}">
                <a16:creationId xmlns:a16="http://schemas.microsoft.com/office/drawing/2014/main" id="{15BA55A1-BE5D-4723-BA96-64C22DDDE3E4}"/>
              </a:ext>
            </a:extLst>
          </p:cNvPr>
          <p:cNvPicPr>
            <a:picLocks noChangeAspect="1"/>
          </p:cNvPicPr>
          <p:nvPr/>
        </p:nvPicPr>
        <p:blipFill>
          <a:blip r:embed="rId3"/>
          <a:stretch>
            <a:fillRect/>
          </a:stretch>
        </p:blipFill>
        <p:spPr>
          <a:xfrm>
            <a:off x="5698265" y="0"/>
            <a:ext cx="6554797" cy="6858000"/>
          </a:xfrm>
          <a:prstGeom prst="rect">
            <a:avLst/>
          </a:prstGeom>
        </p:spPr>
      </p:pic>
    </p:spTree>
    <p:extLst>
      <p:ext uri="{BB962C8B-B14F-4D97-AF65-F5344CB8AC3E}">
        <p14:creationId xmlns:p14="http://schemas.microsoft.com/office/powerpoint/2010/main" val="154209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989D6FA2-A067-4CC3-8125-0D4B3CB6FA3F}"/>
              </a:ext>
            </a:extLst>
          </p:cNvPr>
          <p:cNvSpPr>
            <a:spLocks noGrp="1"/>
          </p:cNvSpPr>
          <p:nvPr>
            <p:ph idx="1"/>
          </p:nvPr>
        </p:nvSpPr>
        <p:spPr>
          <a:xfrm>
            <a:off x="0" y="123986"/>
            <a:ext cx="12114733" cy="6734013"/>
          </a:xfrm>
        </p:spPr>
        <p:txBody>
          <a:bodyPr>
            <a:noAutofit/>
          </a:bodyPr>
          <a:lstStyle/>
          <a:p>
            <a:pPr marL="0" indent="0">
              <a:buNone/>
            </a:pPr>
            <a:r>
              <a:rPr lang="pt-PT" sz="2000" b="1" dirty="0"/>
              <a:t>Cada um dos planetas do nosso sistema solar tem esses três Mundos que se interpenetram.</a:t>
            </a:r>
          </a:p>
          <a:p>
            <a:pPr marL="0" indent="0">
              <a:buNone/>
            </a:pPr>
            <a:r>
              <a:rPr lang="pt-PT" sz="2000" b="1" dirty="0"/>
              <a:t>Se imaginarmos cada um desses planetas consistindo de três Mundos como sendo esponjas individuais, e o quarto Mundo - o Mundo do Espírito de Vida - como sendo a água contida em um vaso maior na qual nadem separadas essas esponjas tríplices, compreenderemos que, assim como a água do recipiente maior enche o espaço compreendido entre as esponjas e as compenetra, assim também o Mundo do Espírito de Vida se difunde pelos espaços interplanetários e interpenetra os planetas individuais. </a:t>
            </a:r>
          </a:p>
          <a:p>
            <a:pPr marL="0" indent="0">
              <a:buNone/>
            </a:pPr>
            <a:r>
              <a:rPr lang="pt-PT" sz="2000" b="1" dirty="0"/>
              <a:t>Este Mundo estabelece um vínculo comum entre os planetas e, do mesmo modo que para se ir da América à África é necessário ter-se um barco e poder dirigi-lo, assim também se requer um veículo apropriado ao Mundo do Espírito de Vida, sob controle consciente, para se poder viajar de um a outro planeta.</a:t>
            </a:r>
          </a:p>
          <a:p>
            <a:pPr marL="0" indent="0">
              <a:buNone/>
            </a:pPr>
            <a:r>
              <a:rPr lang="pt-PT" sz="2000" b="1" dirty="0"/>
              <a:t>De maneira semelhante àquela pela qual o Mundo do Espírito de Vida nos poe em relação com os outros planetas do nosso sistema solar, o Mundo do Espírito Divino correlaciona-nos com os outros Sistemas Solares. </a:t>
            </a:r>
          </a:p>
          <a:p>
            <a:pPr marL="0" indent="0">
              <a:buNone/>
            </a:pPr>
            <a:r>
              <a:rPr lang="pt-PT" sz="2000" b="1" dirty="0"/>
              <a:t>Podemos comparar os Sistemas Solares a esponjas separadas, submersas no Mundo do Espírito Divino.  Compreenderemos assim que, para se poder viajar de um sistema solar a outro é necessária a capacidade de se atuar conscientemente no mais elevado dos veículos do homem, o Espírito Divino.</a:t>
            </a:r>
          </a:p>
          <a:p>
            <a:pPr marL="0" indent="0">
              <a:buNone/>
            </a:pPr>
            <a:endParaRPr lang="pt-PT" sz="2000" b="1" dirty="0"/>
          </a:p>
          <a:p>
            <a:pPr marL="0" indent="0">
              <a:buNone/>
            </a:pPr>
            <a:endParaRPr lang="pt-PT" sz="2000" b="1" dirty="0"/>
          </a:p>
          <a:p>
            <a:pPr marL="0" indent="0">
              <a:buNone/>
            </a:pPr>
            <a:r>
              <a:rPr lang="pt-PT" sz="2000" b="1" dirty="0"/>
              <a:t> </a:t>
            </a:r>
          </a:p>
          <a:p>
            <a:pPr marL="0" indent="0">
              <a:buNone/>
            </a:pPr>
            <a:endParaRPr lang="pt-PT" dirty="0"/>
          </a:p>
          <a:p>
            <a:pPr marL="0" indent="0">
              <a:buNone/>
            </a:pPr>
            <a:endParaRPr lang="pt-PT" sz="1900" b="1" dirty="0"/>
          </a:p>
          <a:p>
            <a:pPr marL="0" indent="0">
              <a:buNone/>
            </a:pPr>
            <a:endParaRPr lang="pt-PT" sz="1900" b="1" dirty="0"/>
          </a:p>
        </p:txBody>
      </p:sp>
      <p:sp>
        <p:nvSpPr>
          <p:cNvPr id="4" name="Título 1">
            <a:extLst>
              <a:ext uri="{FF2B5EF4-FFF2-40B4-BE49-F238E27FC236}">
                <a16:creationId xmlns:a16="http://schemas.microsoft.com/office/drawing/2014/main" id="{4FBA78F2-CCE2-4084-AD42-095919B0B060}"/>
              </a:ext>
            </a:extLst>
          </p:cNvPr>
          <p:cNvSpPr>
            <a:spLocks noGrp="1"/>
          </p:cNvSpPr>
          <p:nvPr>
            <p:ph type="title"/>
          </p:nvPr>
        </p:nvSpPr>
        <p:spPr>
          <a:xfrm>
            <a:off x="377237" y="6369805"/>
            <a:ext cx="11360257" cy="340962"/>
          </a:xfrm>
        </p:spPr>
        <p:txBody>
          <a:bodyPr>
            <a:noAutofit/>
          </a:bodyPr>
          <a:lstStyle/>
          <a:p>
            <a:r>
              <a:rPr lang="pt-PT" sz="1800" b="1" dirty="0"/>
              <a:t>MOMENTO DE VIDEO 4  - Viagem à velocidade da luz - universo</a:t>
            </a:r>
          </a:p>
        </p:txBody>
      </p:sp>
    </p:spTree>
    <p:extLst>
      <p:ext uri="{BB962C8B-B14F-4D97-AF65-F5344CB8AC3E}">
        <p14:creationId xmlns:p14="http://schemas.microsoft.com/office/powerpoint/2010/main" val="1304662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705A26-4597-40A0-B9A3-824E32684328}"/>
              </a:ext>
            </a:extLst>
          </p:cNvPr>
          <p:cNvSpPr>
            <a:spLocks noGrp="1"/>
          </p:cNvSpPr>
          <p:nvPr>
            <p:ph type="title"/>
          </p:nvPr>
        </p:nvSpPr>
        <p:spPr>
          <a:xfrm>
            <a:off x="133004" y="161821"/>
            <a:ext cx="11870573" cy="499872"/>
          </a:xfrm>
        </p:spPr>
        <p:txBody>
          <a:bodyPr/>
          <a:lstStyle/>
          <a:p>
            <a:r>
              <a:rPr lang="pt-PT" dirty="0"/>
              <a:t>Mundos superiores – invisíveis – permanência  </a:t>
            </a:r>
          </a:p>
        </p:txBody>
      </p:sp>
      <p:sp>
        <p:nvSpPr>
          <p:cNvPr id="4" name="Marcador de Posição do Texto 3">
            <a:extLst>
              <a:ext uri="{FF2B5EF4-FFF2-40B4-BE49-F238E27FC236}">
                <a16:creationId xmlns:a16="http://schemas.microsoft.com/office/drawing/2014/main" id="{A8952C12-58C1-4963-92A3-1733BA74F38A}"/>
              </a:ext>
            </a:extLst>
          </p:cNvPr>
          <p:cNvSpPr>
            <a:spLocks noGrp="1"/>
          </p:cNvSpPr>
          <p:nvPr>
            <p:ph type="body" sz="half" idx="2"/>
          </p:nvPr>
        </p:nvSpPr>
        <p:spPr>
          <a:xfrm>
            <a:off x="133004" y="798021"/>
            <a:ext cx="11870572" cy="5801175"/>
          </a:xfrm>
          <a:noFill/>
        </p:spPr>
        <p:txBody>
          <a:bodyPr>
            <a:normAutofit/>
          </a:bodyPr>
          <a:lstStyle/>
          <a:p>
            <a:pPr algn="l"/>
            <a:r>
              <a:rPr lang="pt-PT" sz="1800" dirty="0">
                <a:solidFill>
                  <a:schemeClr val="tx1"/>
                </a:solidFill>
              </a:rPr>
              <a:t>.</a:t>
            </a:r>
            <a:endParaRPr lang="pt-PT" dirty="0">
              <a:solidFill>
                <a:schemeClr val="tx1"/>
              </a:solidFill>
            </a:endParaRPr>
          </a:p>
        </p:txBody>
      </p:sp>
      <p:sp>
        <p:nvSpPr>
          <p:cNvPr id="6" name="Retângulo 5">
            <a:extLst>
              <a:ext uri="{FF2B5EF4-FFF2-40B4-BE49-F238E27FC236}">
                <a16:creationId xmlns:a16="http://schemas.microsoft.com/office/drawing/2014/main" id="{E3842996-8AC8-4868-9228-5C7ABB3746D8}"/>
              </a:ext>
            </a:extLst>
          </p:cNvPr>
          <p:cNvSpPr/>
          <p:nvPr/>
        </p:nvSpPr>
        <p:spPr>
          <a:xfrm>
            <a:off x="133004" y="997527"/>
            <a:ext cx="11870572" cy="7571303"/>
          </a:xfrm>
          <a:prstGeom prst="rect">
            <a:avLst/>
          </a:prstGeom>
        </p:spPr>
        <p:txBody>
          <a:bodyPr wrap="square">
            <a:spAutoFit/>
          </a:bodyPr>
          <a:lstStyle/>
          <a:p>
            <a:r>
              <a:rPr lang="pt-PT" dirty="0">
                <a:latin typeface="Verdana" panose="020B0604030504040204" pitchFamily="34" charset="0"/>
              </a:rPr>
              <a:t>OS MUNDOS SUPERIORES –</a:t>
            </a:r>
          </a:p>
          <a:p>
            <a:r>
              <a:rPr lang="pt-PT" dirty="0">
                <a:latin typeface="Verdana" panose="020B0604030504040204" pitchFamily="34" charset="0"/>
              </a:rPr>
              <a:t>Se compararmos a sua realidade com a do MUNDO FÍSICO, VISÍVEL, são na verdade muito mais REAIS.</a:t>
            </a:r>
          </a:p>
          <a:p>
            <a:endParaRPr lang="pt-PT" dirty="0">
              <a:latin typeface="Verdana" panose="020B0604030504040204" pitchFamily="34" charset="0"/>
            </a:endParaRPr>
          </a:p>
          <a:p>
            <a:r>
              <a:rPr lang="pt-PT" dirty="0">
                <a:latin typeface="Verdana" panose="020B0604030504040204" pitchFamily="34" charset="0"/>
              </a:rPr>
              <a:t>É facto que a maioria não os vê, para estes, os MUNDOS INVISÍVEIS são apenas miragens, ou pouco substanciais…</a:t>
            </a:r>
          </a:p>
          <a:p>
            <a:endParaRPr lang="pt-PT" dirty="0">
              <a:latin typeface="Verdana" panose="020B0604030504040204" pitchFamily="34" charset="0"/>
            </a:endParaRPr>
          </a:p>
          <a:p>
            <a:r>
              <a:rPr lang="pt-PT" dirty="0">
                <a:latin typeface="Verdana" panose="020B0604030504040204" pitchFamily="34" charset="0"/>
              </a:rPr>
              <a:t>MAS: Os objetos neles encontrados são muito mais permanentes e indestrutíveis do que os objetos do Mundo Físico.</a:t>
            </a:r>
          </a:p>
          <a:p>
            <a:endParaRPr lang="pt-PT" dirty="0">
              <a:latin typeface="Verdana" panose="020B0604030504040204" pitchFamily="34" charset="0"/>
            </a:endParaRPr>
          </a:p>
          <a:p>
            <a:r>
              <a:rPr lang="pt-PT" dirty="0">
                <a:latin typeface="Verdana" panose="020B0604030504040204" pitchFamily="34" charset="0"/>
              </a:rPr>
              <a:t>Num exemplo</a:t>
            </a:r>
          </a:p>
          <a:p>
            <a:r>
              <a:rPr lang="pt-PT" dirty="0">
                <a:latin typeface="Verdana" panose="020B0604030504040204" pitchFamily="34" charset="0"/>
              </a:rPr>
              <a:t>: A planta de uma casa versus a construção material da casa</a:t>
            </a:r>
          </a:p>
          <a:p>
            <a:endParaRPr lang="pt-PT" dirty="0">
              <a:latin typeface="Verdana" panose="020B0604030504040204" pitchFamily="34" charset="0"/>
            </a:endParaRPr>
          </a:p>
          <a:p>
            <a:r>
              <a:rPr lang="pt-PT" dirty="0">
                <a:latin typeface="Verdana" panose="020B0604030504040204" pitchFamily="34" charset="0"/>
              </a:rPr>
              <a:t> </a:t>
            </a:r>
          </a:p>
          <a:p>
            <a:r>
              <a:rPr lang="pt-PT" dirty="0"/>
              <a:t>OS MUNDOS SUPERIORES SÃO REAIS , MAIS PERMANENTES, EXISTEM À NOSSA VOLTA, PERTO DE NÓS,</a:t>
            </a:r>
          </a:p>
          <a:p>
            <a:endParaRPr lang="pt-PT" dirty="0"/>
          </a:p>
          <a:p>
            <a:r>
              <a:rPr lang="pt-PT" dirty="0"/>
              <a:t>E  TEMOS QUE OS ESTUDAR E DESCREVER,  PELA UTILIDADE DO CONHECIMENTO ACERCA DELES. DEVEMOS POR ISSO EXAMINAR O MUNDO FÍSICO, SIM, O VISÍVEL, MAS TAMBÉM OS MUNDOS SUPERIORES, OS INVISÍVEIS</a:t>
            </a:r>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a:p>
            <a:endParaRPr lang="pt-PT" dirty="0">
              <a:latin typeface="Verdana" panose="020B0604030504040204" pitchFamily="34" charset="0"/>
            </a:endParaRPr>
          </a:p>
        </p:txBody>
      </p:sp>
    </p:spTree>
    <p:extLst>
      <p:ext uri="{BB962C8B-B14F-4D97-AF65-F5344CB8AC3E}">
        <p14:creationId xmlns:p14="http://schemas.microsoft.com/office/powerpoint/2010/main" val="3887116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4321A8-BCA9-44D4-91D5-7A61AB24D05C}"/>
              </a:ext>
            </a:extLst>
          </p:cNvPr>
          <p:cNvSpPr>
            <a:spLocks noGrp="1"/>
          </p:cNvSpPr>
          <p:nvPr>
            <p:ph type="title"/>
          </p:nvPr>
        </p:nvSpPr>
        <p:spPr>
          <a:xfrm>
            <a:off x="808523" y="134112"/>
            <a:ext cx="4494998" cy="438912"/>
          </a:xfrm>
        </p:spPr>
        <p:txBody>
          <a:bodyPr/>
          <a:lstStyle/>
          <a:p>
            <a:r>
              <a:rPr lang="pt-PT" dirty="0"/>
              <a:t>OS SETE  MUNDOS </a:t>
            </a:r>
          </a:p>
        </p:txBody>
      </p:sp>
      <p:pic>
        <p:nvPicPr>
          <p:cNvPr id="6" name="Marcador de Posição da Imagem 5">
            <a:extLst>
              <a:ext uri="{FF2B5EF4-FFF2-40B4-BE49-F238E27FC236}">
                <a16:creationId xmlns:a16="http://schemas.microsoft.com/office/drawing/2014/main" id="{6095EACD-ECFB-4DE0-AB3C-20BE11893C0C}"/>
              </a:ext>
            </a:extLst>
          </p:cNvPr>
          <p:cNvPicPr>
            <a:picLocks noGrp="1" noChangeAspect="1"/>
          </p:cNvPicPr>
          <p:nvPr>
            <p:ph type="pic" idx="1"/>
          </p:nvPr>
        </p:nvPicPr>
        <p:blipFill>
          <a:blip r:embed="rId2"/>
          <a:srcRect l="25206" r="25206"/>
          <a:stretch>
            <a:fillRect/>
          </a:stretch>
        </p:blipFill>
        <p:spPr/>
      </p:pic>
      <p:sp>
        <p:nvSpPr>
          <p:cNvPr id="4" name="Marcador de Posição do Texto 3">
            <a:extLst>
              <a:ext uri="{FF2B5EF4-FFF2-40B4-BE49-F238E27FC236}">
                <a16:creationId xmlns:a16="http://schemas.microsoft.com/office/drawing/2014/main" id="{2078419C-FA64-4611-87D6-9213C1EDEB42}"/>
              </a:ext>
            </a:extLst>
          </p:cNvPr>
          <p:cNvSpPr>
            <a:spLocks noGrp="1"/>
          </p:cNvSpPr>
          <p:nvPr>
            <p:ph type="body" sz="half" idx="2"/>
          </p:nvPr>
        </p:nvSpPr>
        <p:spPr>
          <a:xfrm>
            <a:off x="119921" y="694944"/>
            <a:ext cx="5636301" cy="6047232"/>
          </a:xfrm>
        </p:spPr>
        <p:txBody>
          <a:bodyPr>
            <a:noAutofit/>
          </a:bodyPr>
          <a:lstStyle/>
          <a:p>
            <a:pPr algn="l"/>
            <a:r>
              <a:rPr lang="pt-PT" sz="2000" b="1" dirty="0">
                <a:solidFill>
                  <a:schemeClr val="tx1"/>
                </a:solidFill>
              </a:rPr>
              <a:t>Nos ensinamentos </a:t>
            </a:r>
            <a:r>
              <a:rPr lang="pt-PT" sz="2000" b="1" dirty="0" err="1">
                <a:solidFill>
                  <a:schemeClr val="tx1"/>
                </a:solidFill>
              </a:rPr>
              <a:t>Rosacruzes</a:t>
            </a:r>
            <a:r>
              <a:rPr lang="pt-PT" sz="2000" b="1" dirty="0">
                <a:solidFill>
                  <a:schemeClr val="tx1"/>
                </a:solidFill>
              </a:rPr>
              <a:t>, o Universo divide-se em sete diferentes Mundos ou estados de matéria, a saber:</a:t>
            </a:r>
          </a:p>
          <a:p>
            <a:pPr algn="l"/>
            <a:endParaRPr lang="pt-PT" sz="2000" b="1" dirty="0">
              <a:solidFill>
                <a:schemeClr val="tx1"/>
              </a:solidFill>
            </a:endParaRPr>
          </a:p>
          <a:p>
            <a:pPr algn="l"/>
            <a:r>
              <a:rPr lang="pt-PT" sz="2400" b="1" dirty="0">
                <a:solidFill>
                  <a:schemeClr val="tx1"/>
                </a:solidFill>
              </a:rPr>
              <a:t>1 - Mundo de Deus.</a:t>
            </a:r>
          </a:p>
          <a:p>
            <a:pPr algn="l"/>
            <a:r>
              <a:rPr lang="pt-PT" sz="2400" b="1" dirty="0">
                <a:solidFill>
                  <a:schemeClr val="tx1"/>
                </a:solidFill>
              </a:rPr>
              <a:t>2 - Mundo dos Espíritos Virginais.</a:t>
            </a:r>
          </a:p>
          <a:p>
            <a:pPr algn="l"/>
            <a:r>
              <a:rPr lang="pt-PT" sz="2400" b="1" dirty="0">
                <a:solidFill>
                  <a:schemeClr val="tx1"/>
                </a:solidFill>
              </a:rPr>
              <a:t>3 - Mundo do Espírito Divino.</a:t>
            </a:r>
          </a:p>
          <a:p>
            <a:pPr algn="l"/>
            <a:r>
              <a:rPr lang="pt-PT" sz="2400" b="1" dirty="0">
                <a:solidFill>
                  <a:schemeClr val="tx1"/>
                </a:solidFill>
              </a:rPr>
              <a:t>4 - Mundo do Espírito de Vida.</a:t>
            </a:r>
          </a:p>
          <a:p>
            <a:pPr algn="l"/>
            <a:r>
              <a:rPr lang="pt-PT" sz="2400" b="1" dirty="0">
                <a:solidFill>
                  <a:schemeClr val="tx1"/>
                </a:solidFill>
              </a:rPr>
              <a:t>5 - Mundo do Pensamento.</a:t>
            </a:r>
          </a:p>
          <a:p>
            <a:pPr algn="l"/>
            <a:r>
              <a:rPr lang="pt-PT" sz="2400" b="1" dirty="0">
                <a:solidFill>
                  <a:schemeClr val="tx1"/>
                </a:solidFill>
              </a:rPr>
              <a:t>6 - Mundo do Desejo.</a:t>
            </a:r>
          </a:p>
          <a:p>
            <a:pPr algn="l"/>
            <a:r>
              <a:rPr lang="pt-PT" sz="2400" b="1" dirty="0">
                <a:solidFill>
                  <a:schemeClr val="tx1"/>
                </a:solidFill>
              </a:rPr>
              <a:t>7 - Mundo Físico.</a:t>
            </a:r>
          </a:p>
          <a:p>
            <a:pPr algn="l"/>
            <a:endParaRPr lang="pt-PT" sz="1800" dirty="0"/>
          </a:p>
        </p:txBody>
      </p:sp>
      <p:pic>
        <p:nvPicPr>
          <p:cNvPr id="5" name="Marcador de Posição da Imagem 5">
            <a:extLst>
              <a:ext uri="{FF2B5EF4-FFF2-40B4-BE49-F238E27FC236}">
                <a16:creationId xmlns:a16="http://schemas.microsoft.com/office/drawing/2014/main" id="{21D91803-658D-4930-BBFE-D0E2AC676338}"/>
              </a:ext>
            </a:extLst>
          </p:cNvPr>
          <p:cNvPicPr>
            <a:picLocks noChangeAspect="1"/>
          </p:cNvPicPr>
          <p:nvPr/>
        </p:nvPicPr>
        <p:blipFill>
          <a:blip r:embed="rId2"/>
          <a:srcRect l="25206" r="25206"/>
          <a:stretch>
            <a:fillRect/>
          </a:stretch>
        </p:blipFill>
        <p:spPr>
          <a:xfrm>
            <a:off x="6089903" y="0"/>
            <a:ext cx="6102097" cy="6858000"/>
          </a:xfrm>
          <a:prstGeom prst="rect">
            <a:avLst/>
          </a:prstGeom>
          <a:solidFill>
            <a:schemeClr val="bg1">
              <a:lumMod val="75000"/>
            </a:schemeClr>
          </a:solidFill>
        </p:spPr>
      </p:pic>
      <p:pic>
        <p:nvPicPr>
          <p:cNvPr id="7" name="Imagem 6">
            <a:extLst>
              <a:ext uri="{FF2B5EF4-FFF2-40B4-BE49-F238E27FC236}">
                <a16:creationId xmlns:a16="http://schemas.microsoft.com/office/drawing/2014/main" id="{15BA55A1-BE5D-4723-BA96-64C22DDDE3E4}"/>
              </a:ext>
            </a:extLst>
          </p:cNvPr>
          <p:cNvPicPr>
            <a:picLocks noChangeAspect="1"/>
          </p:cNvPicPr>
          <p:nvPr/>
        </p:nvPicPr>
        <p:blipFill>
          <a:blip r:embed="rId3"/>
          <a:stretch>
            <a:fillRect/>
          </a:stretch>
        </p:blipFill>
        <p:spPr>
          <a:xfrm>
            <a:off x="5698265" y="0"/>
            <a:ext cx="6554797" cy="6858000"/>
          </a:xfrm>
          <a:prstGeom prst="rect">
            <a:avLst/>
          </a:prstGeom>
        </p:spPr>
      </p:pic>
    </p:spTree>
    <p:extLst>
      <p:ext uri="{BB962C8B-B14F-4D97-AF65-F5344CB8AC3E}">
        <p14:creationId xmlns:p14="http://schemas.microsoft.com/office/powerpoint/2010/main" val="2215041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A79B2D-3294-4DC0-A763-AAA3AA5A5FE9}"/>
              </a:ext>
            </a:extLst>
          </p:cNvPr>
          <p:cNvSpPr>
            <a:spLocks noGrp="1"/>
          </p:cNvSpPr>
          <p:nvPr>
            <p:ph type="title"/>
          </p:nvPr>
        </p:nvSpPr>
        <p:spPr>
          <a:xfrm>
            <a:off x="280416" y="0"/>
            <a:ext cx="11591794" cy="449705"/>
          </a:xfrm>
        </p:spPr>
        <p:txBody>
          <a:bodyPr/>
          <a:lstStyle/>
          <a:p>
            <a:r>
              <a:rPr lang="pt-PT" sz="2000" dirty="0"/>
              <a:t>OS MUNDOS E AS SUAS DIVISÕES </a:t>
            </a:r>
          </a:p>
        </p:txBody>
      </p:sp>
      <p:sp>
        <p:nvSpPr>
          <p:cNvPr id="4" name="Marcador de Posição do Texto 3">
            <a:extLst>
              <a:ext uri="{FF2B5EF4-FFF2-40B4-BE49-F238E27FC236}">
                <a16:creationId xmlns:a16="http://schemas.microsoft.com/office/drawing/2014/main" id="{72352D44-581B-48A5-B286-592AC7FC2BA3}"/>
              </a:ext>
            </a:extLst>
          </p:cNvPr>
          <p:cNvSpPr>
            <a:spLocks noGrp="1"/>
          </p:cNvSpPr>
          <p:nvPr>
            <p:ph type="body" sz="half" idx="2"/>
          </p:nvPr>
        </p:nvSpPr>
        <p:spPr>
          <a:xfrm>
            <a:off x="280416" y="584616"/>
            <a:ext cx="11411912" cy="5962489"/>
          </a:xfrm>
        </p:spPr>
        <p:txBody>
          <a:bodyPr>
            <a:normAutofit fontScale="77500" lnSpcReduction="20000"/>
          </a:bodyPr>
          <a:lstStyle/>
          <a:p>
            <a:pPr algn="l"/>
            <a:endParaRPr lang="pt-PT" dirty="0"/>
          </a:p>
          <a:p>
            <a:pPr algn="l"/>
            <a:r>
              <a:rPr lang="pt-PT" sz="2400" dirty="0">
                <a:solidFill>
                  <a:schemeClr val="tx1"/>
                </a:solidFill>
              </a:rPr>
              <a:t>A divisão que vemos no Diagrama não é arbitrária, mas necessária.</a:t>
            </a:r>
          </a:p>
          <a:p>
            <a:pPr algn="l"/>
            <a:r>
              <a:rPr lang="pt-PT" sz="2400" dirty="0">
                <a:solidFill>
                  <a:schemeClr val="tx1"/>
                </a:solidFill>
              </a:rPr>
              <a:t>PORQUÊ:</a:t>
            </a:r>
          </a:p>
          <a:p>
            <a:pPr algn="l"/>
            <a:r>
              <a:rPr lang="pt-PT" sz="2400" dirty="0">
                <a:solidFill>
                  <a:schemeClr val="tx1"/>
                </a:solidFill>
              </a:rPr>
              <a:t>Porque a a substância de cada um desses Mundos está sujeita a leis que são praticamente inoperantes nos outros. </a:t>
            </a:r>
          </a:p>
          <a:p>
            <a:pPr algn="l"/>
            <a:r>
              <a:rPr lang="pt-PT" sz="2400" dirty="0">
                <a:solidFill>
                  <a:schemeClr val="tx1"/>
                </a:solidFill>
              </a:rPr>
              <a:t>EXEMPLO: </a:t>
            </a:r>
          </a:p>
          <a:p>
            <a:pPr algn="l"/>
            <a:r>
              <a:rPr lang="pt-PT" sz="2400" dirty="0">
                <a:solidFill>
                  <a:schemeClr val="tx1"/>
                </a:solidFill>
              </a:rPr>
              <a:t>No Mundo Físico a matéria está sujeita à gravidade, à contração e à expansão. </a:t>
            </a:r>
          </a:p>
          <a:p>
            <a:pPr algn="l"/>
            <a:r>
              <a:rPr lang="pt-PT" sz="2400" dirty="0">
                <a:solidFill>
                  <a:schemeClr val="tx1"/>
                </a:solidFill>
              </a:rPr>
              <a:t>Aqui no nosso planeta é exatamente segundo estas leis da Física que se opera.</a:t>
            </a:r>
          </a:p>
          <a:p>
            <a:pPr algn="l"/>
            <a:r>
              <a:rPr lang="pt-PT" sz="2400" dirty="0">
                <a:solidFill>
                  <a:schemeClr val="tx1"/>
                </a:solidFill>
              </a:rPr>
              <a:t>No Universo em geral, o espaço de matéria é sujeito a estas Leis da Física.</a:t>
            </a:r>
          </a:p>
          <a:p>
            <a:pPr algn="l"/>
            <a:r>
              <a:rPr lang="pt-PT" sz="2400" dirty="0">
                <a:solidFill>
                  <a:schemeClr val="tx1"/>
                </a:solidFill>
              </a:rPr>
              <a:t>Fala-se mesmo da constante expansão do Universo, ou do Multiverso, como muitas teorias atuais apontam…</a:t>
            </a:r>
          </a:p>
          <a:p>
            <a:pPr algn="l"/>
            <a:r>
              <a:rPr lang="pt-PT" sz="2400" dirty="0">
                <a:solidFill>
                  <a:schemeClr val="tx1"/>
                </a:solidFill>
              </a:rPr>
              <a:t>Os corpos celestes,  no que se refere à matéria, funcionam precisamente de acordo com estas Leis Físicas, universais.</a:t>
            </a:r>
          </a:p>
          <a:p>
            <a:pPr algn="l"/>
            <a:r>
              <a:rPr lang="pt-PT" sz="2400" dirty="0">
                <a:solidFill>
                  <a:schemeClr val="tx1"/>
                </a:solidFill>
              </a:rPr>
              <a:t>Mas já aqui, mesmo no espaço matéria, as características variam. </a:t>
            </a:r>
          </a:p>
          <a:p>
            <a:pPr algn="l"/>
            <a:r>
              <a:rPr lang="pt-PT" sz="2400" dirty="0">
                <a:solidFill>
                  <a:schemeClr val="tx1"/>
                </a:solidFill>
              </a:rPr>
              <a:t>Por exemplo a constante G, para a gravidade no nosso Planeta, não é igual noutros planetas.</a:t>
            </a:r>
          </a:p>
          <a:p>
            <a:pPr algn="l"/>
            <a:r>
              <a:rPr lang="pt-PT" sz="2400" dirty="0">
                <a:solidFill>
                  <a:schemeClr val="tx1"/>
                </a:solidFill>
              </a:rPr>
              <a:t>Mas no geral, no MUNDO FÍSICO existem Leis específicas que nos fazem compreender como se opera neste mundo, como funcionam as coisas neste Mundo Físico.</a:t>
            </a:r>
          </a:p>
          <a:p>
            <a:pPr algn="l"/>
            <a:r>
              <a:rPr lang="pt-PT" sz="2400" dirty="0">
                <a:solidFill>
                  <a:schemeClr val="tx1"/>
                </a:solidFill>
              </a:rPr>
              <a:t>A DISTÂNCIA e o TEMPO são  essenciais e predominantes no MUNDO FÍSICO.</a:t>
            </a:r>
          </a:p>
          <a:p>
            <a:pPr algn="l"/>
            <a:r>
              <a:rPr lang="pt-PT" sz="2400" dirty="0">
                <a:solidFill>
                  <a:schemeClr val="tx1"/>
                </a:solidFill>
              </a:rPr>
              <a:t>No entanto, quase inexistentes no MUNDO DO DESEJO. </a:t>
            </a:r>
          </a:p>
          <a:p>
            <a:pPr algn="l"/>
            <a:endParaRPr lang="pt-PT" sz="2000" dirty="0">
              <a:solidFill>
                <a:schemeClr val="tx1"/>
              </a:solidFill>
            </a:endParaRPr>
          </a:p>
        </p:txBody>
      </p:sp>
    </p:spTree>
    <p:extLst>
      <p:ext uri="{BB962C8B-B14F-4D97-AF65-F5344CB8AC3E}">
        <p14:creationId xmlns:p14="http://schemas.microsoft.com/office/powerpoint/2010/main" val="1046670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Retângulo 20">
            <a:extLst>
              <a:ext uri="{FF2B5EF4-FFF2-40B4-BE49-F238E27FC236}">
                <a16:creationId xmlns:a16="http://schemas.microsoft.com/office/drawing/2014/main" id="{69E800CB-50CF-47DF-AE91-76D08FE8D4FB}"/>
              </a:ext>
            </a:extLst>
          </p:cNvPr>
          <p:cNvSpPr/>
          <p:nvPr/>
        </p:nvSpPr>
        <p:spPr>
          <a:xfrm>
            <a:off x="284813" y="254834"/>
            <a:ext cx="11617377" cy="6494085"/>
          </a:xfrm>
          <a:prstGeom prst="rect">
            <a:avLst/>
          </a:prstGeom>
        </p:spPr>
        <p:txBody>
          <a:bodyPr wrap="square">
            <a:spAutoFit/>
          </a:bodyPr>
          <a:lstStyle/>
          <a:p>
            <a:r>
              <a:rPr lang="pt-PT" sz="2000" b="1" dirty="0"/>
              <a:t>OUTRO EXEMPLO:</a:t>
            </a:r>
          </a:p>
          <a:p>
            <a:endParaRPr lang="pt-PT" sz="2000" b="1" dirty="0"/>
          </a:p>
          <a:p>
            <a:r>
              <a:rPr lang="pt-PT" sz="2000" b="1" dirty="0"/>
              <a:t>No MUNDO DO DESEJO não existe frio ou calor:</a:t>
            </a:r>
          </a:p>
          <a:p>
            <a:r>
              <a:rPr lang="pt-PT" sz="2000" b="1" dirty="0"/>
              <a:t>As formas levitam tão facilmente como gravitam;</a:t>
            </a:r>
          </a:p>
          <a:p>
            <a:r>
              <a:rPr lang="pt-PT" sz="2000" b="1" dirty="0"/>
              <a:t>O tempo e a distância quase não existem.</a:t>
            </a:r>
          </a:p>
          <a:p>
            <a:endParaRPr lang="pt-PT" sz="2000" b="1" dirty="0"/>
          </a:p>
          <a:p>
            <a:r>
              <a:rPr lang="pt-PT" sz="2000" b="1" dirty="0"/>
              <a:t>No MUNDO FÍSICO, pelo contrário, o tempo e a distância são predominantes.</a:t>
            </a:r>
          </a:p>
          <a:p>
            <a:r>
              <a:rPr lang="pt-PT" sz="2000" b="1" dirty="0"/>
              <a:t>Aqui os sólidos, os líquidos e as formas gasosas formam as três subdivisões mais DENSAS, e as quatro restantes são constituídas por ÉTERES de densidades variadas. </a:t>
            </a:r>
          </a:p>
          <a:p>
            <a:r>
              <a:rPr lang="pt-PT" sz="2000" b="1" dirty="0"/>
              <a:t> </a:t>
            </a:r>
          </a:p>
          <a:p>
            <a:r>
              <a:rPr lang="pt-PT" sz="2000" b="1" dirty="0"/>
              <a:t>EM RESUMO:</a:t>
            </a:r>
          </a:p>
          <a:p>
            <a:r>
              <a:rPr lang="pt-PT" sz="2000" b="1" dirty="0"/>
              <a:t>A matéria dos  Mundos, de cada um dos SETE MUNDOS, varia em densidade, sendo o Mundo Físico o mais denso dos sete.</a:t>
            </a:r>
          </a:p>
          <a:p>
            <a:endParaRPr lang="pt-PT" sz="2000" b="1" dirty="0"/>
          </a:p>
          <a:p>
            <a:r>
              <a:rPr lang="pt-PT" sz="2000" b="1" dirty="0"/>
              <a:t>Cada Mundo subdivide-se em sete Regiões, ou subdivisões de matéria. </a:t>
            </a:r>
          </a:p>
          <a:p>
            <a:endParaRPr lang="pt-PT" sz="2000" b="1" dirty="0"/>
          </a:p>
          <a:p>
            <a:r>
              <a:rPr lang="pt-PT" sz="2000" b="1" dirty="0"/>
              <a:t>Em cada um dos Mundos são necessárias subdivisões idênticas porque a DENSIDADE DA MATÉRIA de que são compostos NÃO É UNIFORME.</a:t>
            </a:r>
          </a:p>
          <a:p>
            <a:endParaRPr lang="pt-PT" sz="2000" b="1" dirty="0"/>
          </a:p>
          <a:p>
            <a:endParaRPr lang="pt-PT" dirty="0"/>
          </a:p>
          <a:p>
            <a:endParaRPr lang="pt-PT" dirty="0"/>
          </a:p>
        </p:txBody>
      </p:sp>
    </p:spTree>
    <p:extLst>
      <p:ext uri="{BB962C8B-B14F-4D97-AF65-F5344CB8AC3E}">
        <p14:creationId xmlns:p14="http://schemas.microsoft.com/office/powerpoint/2010/main" val="3223706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2E3FD-9268-4098-9749-70BECD8C4AA7}"/>
              </a:ext>
            </a:extLst>
          </p:cNvPr>
          <p:cNvSpPr>
            <a:spLocks noGrp="1"/>
          </p:cNvSpPr>
          <p:nvPr>
            <p:ph type="title"/>
          </p:nvPr>
        </p:nvSpPr>
        <p:spPr>
          <a:xfrm>
            <a:off x="463089" y="121920"/>
            <a:ext cx="5181600" cy="451104"/>
          </a:xfrm>
        </p:spPr>
        <p:txBody>
          <a:bodyPr/>
          <a:lstStyle/>
          <a:p>
            <a:pPr algn="l"/>
            <a:r>
              <a:rPr lang="pt-PT" sz="2000" dirty="0"/>
              <a:t>O MUNDO FÍSICO VISÍVEL</a:t>
            </a:r>
          </a:p>
        </p:txBody>
      </p:sp>
      <p:pic>
        <p:nvPicPr>
          <p:cNvPr id="6" name="Marcador de Posição da Imagem 5">
            <a:extLst>
              <a:ext uri="{FF2B5EF4-FFF2-40B4-BE49-F238E27FC236}">
                <a16:creationId xmlns:a16="http://schemas.microsoft.com/office/drawing/2014/main" id="{2627E577-18AD-448E-92C5-F31D4AEC7660}"/>
              </a:ext>
            </a:extLst>
          </p:cNvPr>
          <p:cNvPicPr>
            <a:picLocks noGrp="1" noChangeAspect="1"/>
          </p:cNvPicPr>
          <p:nvPr>
            <p:ph type="pic" idx="1"/>
          </p:nvPr>
        </p:nvPicPr>
        <p:blipFill rotWithShape="1">
          <a:blip r:embed="rId2"/>
          <a:srcRect t="9039" b="13981"/>
          <a:stretch/>
        </p:blipFill>
        <p:spPr>
          <a:xfrm>
            <a:off x="6095999" y="0"/>
            <a:ext cx="6102097" cy="6742176"/>
          </a:xfrm>
        </p:spPr>
      </p:pic>
      <p:pic>
        <p:nvPicPr>
          <p:cNvPr id="5" name="Imagem 4">
            <a:extLst>
              <a:ext uri="{FF2B5EF4-FFF2-40B4-BE49-F238E27FC236}">
                <a16:creationId xmlns:a16="http://schemas.microsoft.com/office/drawing/2014/main" id="{5DEA44CE-2FFB-4E3F-8380-59A2B334AB67}"/>
              </a:ext>
            </a:extLst>
          </p:cNvPr>
          <p:cNvPicPr>
            <a:picLocks noChangeAspect="1"/>
          </p:cNvPicPr>
          <p:nvPr/>
        </p:nvPicPr>
        <p:blipFill>
          <a:blip r:embed="rId3"/>
          <a:stretch>
            <a:fillRect/>
          </a:stretch>
        </p:blipFill>
        <p:spPr>
          <a:xfrm>
            <a:off x="6095999" y="1"/>
            <a:ext cx="6289964" cy="3037668"/>
          </a:xfrm>
          <a:prstGeom prst="rect">
            <a:avLst/>
          </a:prstGeom>
        </p:spPr>
      </p:pic>
      <p:sp>
        <p:nvSpPr>
          <p:cNvPr id="7" name="Marcador de Posição do Texto 6">
            <a:extLst>
              <a:ext uri="{FF2B5EF4-FFF2-40B4-BE49-F238E27FC236}">
                <a16:creationId xmlns:a16="http://schemas.microsoft.com/office/drawing/2014/main" id="{9DDD2FA0-2407-4789-9AD6-5B2CC15F9D9D}"/>
              </a:ext>
            </a:extLst>
          </p:cNvPr>
          <p:cNvSpPr>
            <a:spLocks noGrp="1"/>
          </p:cNvSpPr>
          <p:nvPr>
            <p:ph type="body" sz="half" idx="2"/>
          </p:nvPr>
        </p:nvSpPr>
        <p:spPr>
          <a:xfrm>
            <a:off x="340963" y="852408"/>
            <a:ext cx="5425853" cy="5672378"/>
          </a:xfrm>
        </p:spPr>
        <p:txBody>
          <a:bodyPr>
            <a:normAutofit/>
          </a:bodyPr>
          <a:lstStyle/>
          <a:p>
            <a:pPr algn="l"/>
            <a:r>
              <a:rPr lang="pt-PT" sz="2000" b="1" dirty="0">
                <a:solidFill>
                  <a:schemeClr val="tx1"/>
                </a:solidFill>
              </a:rPr>
              <a:t>As três subdivisões densas do Mundo Físico - sólidos, líquidos e gases - constituem o que se chama de Região Química. </a:t>
            </a:r>
          </a:p>
          <a:p>
            <a:pPr algn="l"/>
            <a:endParaRPr lang="pt-PT" sz="2000" b="1" dirty="0">
              <a:solidFill>
                <a:schemeClr val="tx1"/>
              </a:solidFill>
            </a:endParaRPr>
          </a:p>
          <a:p>
            <a:pPr algn="l"/>
            <a:r>
              <a:rPr lang="pt-PT" sz="2000" b="1" dirty="0">
                <a:solidFill>
                  <a:schemeClr val="tx1"/>
                </a:solidFill>
              </a:rPr>
              <a:t>A substância dessa Região é a base de todas as Formas densas.</a:t>
            </a:r>
          </a:p>
          <a:p>
            <a:pPr algn="l"/>
            <a:endParaRPr lang="pt-PT" sz="2000" b="1" dirty="0">
              <a:solidFill>
                <a:schemeClr val="tx1"/>
              </a:solidFill>
            </a:endParaRPr>
          </a:p>
          <a:p>
            <a:pPr algn="l"/>
            <a:r>
              <a:rPr lang="pt-PT" sz="2000" b="1" dirty="0">
                <a:solidFill>
                  <a:schemeClr val="tx1"/>
                </a:solidFill>
              </a:rPr>
              <a:t>CORRESPONDE AOS CORPOS DENSOS</a:t>
            </a:r>
          </a:p>
          <a:p>
            <a:pPr algn="l"/>
            <a:r>
              <a:rPr lang="pt-PT" sz="2000" b="1" dirty="0">
                <a:solidFill>
                  <a:schemeClr val="tx1"/>
                </a:solidFill>
              </a:rPr>
              <a:t>OS CORPOS FÍSICOS</a:t>
            </a:r>
          </a:p>
          <a:p>
            <a:pPr algn="l"/>
            <a:r>
              <a:rPr lang="pt-PT" sz="2000" b="1" dirty="0">
                <a:solidFill>
                  <a:schemeClr val="tx1"/>
                </a:solidFill>
              </a:rPr>
              <a:t>A MATÉRIA NOS SEUS DIFERENTES ESTADOS. </a:t>
            </a:r>
          </a:p>
          <a:p>
            <a:pPr algn="l"/>
            <a:r>
              <a:rPr lang="pt-PT" sz="2000" b="1" dirty="0">
                <a:solidFill>
                  <a:schemeClr val="tx1"/>
                </a:solidFill>
              </a:rPr>
              <a:t>MAS SEMPRE DENSO.</a:t>
            </a:r>
          </a:p>
          <a:p>
            <a:pPr algn="l"/>
            <a:endParaRPr lang="pt-PT" sz="2000" b="1" dirty="0">
              <a:solidFill>
                <a:schemeClr val="tx1"/>
              </a:solidFill>
            </a:endParaRPr>
          </a:p>
          <a:p>
            <a:pPr algn="l"/>
            <a:r>
              <a:rPr lang="pt-PT" sz="2000" b="1" dirty="0">
                <a:solidFill>
                  <a:schemeClr val="tx1"/>
                </a:solidFill>
              </a:rPr>
              <a:t>É o caso do nosso corpo físico, denso.</a:t>
            </a:r>
          </a:p>
          <a:p>
            <a:endParaRPr lang="pt-PT" dirty="0"/>
          </a:p>
        </p:txBody>
      </p:sp>
      <p:pic>
        <p:nvPicPr>
          <p:cNvPr id="9" name="Imagem 8">
            <a:extLst>
              <a:ext uri="{FF2B5EF4-FFF2-40B4-BE49-F238E27FC236}">
                <a16:creationId xmlns:a16="http://schemas.microsoft.com/office/drawing/2014/main" id="{E3E7E4D3-07FE-4CD7-8827-D7DED6812BED}"/>
              </a:ext>
            </a:extLst>
          </p:cNvPr>
          <p:cNvPicPr>
            <a:picLocks noChangeAspect="1"/>
          </p:cNvPicPr>
          <p:nvPr/>
        </p:nvPicPr>
        <p:blipFill>
          <a:blip r:embed="rId4"/>
          <a:stretch>
            <a:fillRect/>
          </a:stretch>
        </p:blipFill>
        <p:spPr>
          <a:xfrm>
            <a:off x="6095999" y="3037670"/>
            <a:ext cx="6289964" cy="3820330"/>
          </a:xfrm>
          <a:prstGeom prst="rect">
            <a:avLst/>
          </a:prstGeom>
        </p:spPr>
      </p:pic>
    </p:spTree>
    <p:extLst>
      <p:ext uri="{BB962C8B-B14F-4D97-AF65-F5344CB8AC3E}">
        <p14:creationId xmlns:p14="http://schemas.microsoft.com/office/powerpoint/2010/main" val="257145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Posição de Conteúdo 2">
            <a:extLst>
              <a:ext uri="{FF2B5EF4-FFF2-40B4-BE49-F238E27FC236}">
                <a16:creationId xmlns:a16="http://schemas.microsoft.com/office/drawing/2014/main" id="{055B98C4-D8DA-4017-8E45-B3439B4AF758}"/>
              </a:ext>
            </a:extLst>
          </p:cNvPr>
          <p:cNvSpPr>
            <a:spLocks noGrp="1"/>
          </p:cNvSpPr>
          <p:nvPr>
            <p:ph sz="half" idx="1"/>
          </p:nvPr>
        </p:nvSpPr>
        <p:spPr>
          <a:xfrm>
            <a:off x="304800" y="1139952"/>
            <a:ext cx="5146547" cy="5524319"/>
          </a:xfrm>
        </p:spPr>
        <p:txBody>
          <a:bodyPr>
            <a:normAutofit fontScale="92500" lnSpcReduction="10000"/>
          </a:bodyPr>
          <a:lstStyle/>
          <a:p>
            <a:r>
              <a:rPr lang="pt-PT" sz="2400" b="1" dirty="0">
                <a:solidFill>
                  <a:schemeClr val="tx1"/>
                </a:solidFill>
              </a:rPr>
              <a:t>O Éter também é matéria física. </a:t>
            </a:r>
          </a:p>
          <a:p>
            <a:endParaRPr lang="pt-PT" sz="2400" b="1" dirty="0">
              <a:solidFill>
                <a:schemeClr val="tx1"/>
              </a:solidFill>
            </a:endParaRPr>
          </a:p>
          <a:p>
            <a:r>
              <a:rPr lang="pt-PT" sz="2400" b="1" dirty="0">
                <a:solidFill>
                  <a:schemeClr val="tx1"/>
                </a:solidFill>
              </a:rPr>
              <a:t>Não é homogêneo, como a ciência material afirma, mas existe em quatro estados diferentes. </a:t>
            </a:r>
          </a:p>
          <a:p>
            <a:endParaRPr lang="pt-PT" sz="2400" b="1" dirty="0">
              <a:solidFill>
                <a:schemeClr val="tx1"/>
              </a:solidFill>
            </a:endParaRPr>
          </a:p>
          <a:p>
            <a:r>
              <a:rPr lang="pt-PT" sz="2400" b="1" dirty="0">
                <a:solidFill>
                  <a:schemeClr val="tx1"/>
                </a:solidFill>
              </a:rPr>
              <a:t>Constitui o meio de ingresso para o espírito vivificante, o qual infunde </a:t>
            </a:r>
            <a:r>
              <a:rPr lang="pt-PT" sz="2400" b="1" i="1" dirty="0">
                <a:solidFill>
                  <a:schemeClr val="tx1"/>
                </a:solidFill>
              </a:rPr>
              <a:t>vitalidade </a:t>
            </a:r>
            <a:r>
              <a:rPr lang="pt-PT" sz="2400" b="1" dirty="0">
                <a:solidFill>
                  <a:schemeClr val="tx1"/>
                </a:solidFill>
              </a:rPr>
              <a:t>às formas da Região Química. </a:t>
            </a:r>
          </a:p>
          <a:p>
            <a:endParaRPr lang="pt-PT" sz="2400" b="1" dirty="0">
              <a:solidFill>
                <a:schemeClr val="tx1"/>
              </a:solidFill>
            </a:endParaRPr>
          </a:p>
          <a:p>
            <a:r>
              <a:rPr lang="pt-PT" sz="2400" b="1" dirty="0">
                <a:solidFill>
                  <a:schemeClr val="tx1"/>
                </a:solidFill>
              </a:rPr>
              <a:t>Essas quatro subdivisões mais subtis ou etéricas do Mundo Físico constituem o que se conhece por Região Etérica.</a:t>
            </a:r>
          </a:p>
          <a:p>
            <a:endParaRPr lang="pt-PT" dirty="0"/>
          </a:p>
        </p:txBody>
      </p:sp>
      <p:sp>
        <p:nvSpPr>
          <p:cNvPr id="4" name="Marcador de Posição de Conteúdo 3">
            <a:extLst>
              <a:ext uri="{FF2B5EF4-FFF2-40B4-BE49-F238E27FC236}">
                <a16:creationId xmlns:a16="http://schemas.microsoft.com/office/drawing/2014/main" id="{C6941FA0-5E66-49AA-8F4F-35F9B658D9DB}"/>
              </a:ext>
            </a:extLst>
          </p:cNvPr>
          <p:cNvSpPr>
            <a:spLocks noGrp="1"/>
          </p:cNvSpPr>
          <p:nvPr>
            <p:ph sz="half" idx="2"/>
          </p:nvPr>
        </p:nvSpPr>
        <p:spPr>
          <a:xfrm>
            <a:off x="6354587" y="1139952"/>
            <a:ext cx="4992070" cy="6010656"/>
          </a:xfrm>
        </p:spPr>
        <p:txBody>
          <a:bodyPr>
            <a:normAutofit fontScale="92500" lnSpcReduction="10000"/>
          </a:bodyPr>
          <a:lstStyle/>
          <a:p>
            <a:pPr marL="0" indent="0">
              <a:buNone/>
            </a:pPr>
            <a:endParaRPr lang="pt-PT" i="1" dirty="0"/>
          </a:p>
          <a:p>
            <a:endParaRPr lang="pt-PT" dirty="0"/>
          </a:p>
        </p:txBody>
      </p:sp>
      <p:sp>
        <p:nvSpPr>
          <p:cNvPr id="6" name="Título 5">
            <a:extLst>
              <a:ext uri="{FF2B5EF4-FFF2-40B4-BE49-F238E27FC236}">
                <a16:creationId xmlns:a16="http://schemas.microsoft.com/office/drawing/2014/main" id="{F3F75217-BCEE-483D-AF13-15D574A5ED69}"/>
              </a:ext>
            </a:extLst>
          </p:cNvPr>
          <p:cNvSpPr>
            <a:spLocks noGrp="1"/>
          </p:cNvSpPr>
          <p:nvPr>
            <p:ph type="title"/>
          </p:nvPr>
        </p:nvSpPr>
        <p:spPr>
          <a:xfrm>
            <a:off x="418455" y="0"/>
            <a:ext cx="11437748" cy="836908"/>
          </a:xfrm>
        </p:spPr>
        <p:txBody>
          <a:bodyPr/>
          <a:lstStyle/>
          <a:p>
            <a:r>
              <a:rPr lang="pt-PT" dirty="0" err="1"/>
              <a:t>REGIão</a:t>
            </a:r>
            <a:r>
              <a:rPr lang="pt-PT" dirty="0"/>
              <a:t> ETÉRICA DO MUNDO FÍSICO </a:t>
            </a:r>
          </a:p>
        </p:txBody>
      </p:sp>
      <p:sp>
        <p:nvSpPr>
          <p:cNvPr id="7" name="Retângulo 6">
            <a:extLst>
              <a:ext uri="{FF2B5EF4-FFF2-40B4-BE49-F238E27FC236}">
                <a16:creationId xmlns:a16="http://schemas.microsoft.com/office/drawing/2014/main" id="{170CBBEB-7875-4A18-A7F3-61112F860B2C}"/>
              </a:ext>
            </a:extLst>
          </p:cNvPr>
          <p:cNvSpPr/>
          <p:nvPr/>
        </p:nvSpPr>
        <p:spPr>
          <a:xfrm>
            <a:off x="6478293" y="1139952"/>
            <a:ext cx="5472010" cy="5601533"/>
          </a:xfrm>
          <a:prstGeom prst="rect">
            <a:avLst/>
          </a:prstGeom>
        </p:spPr>
        <p:txBody>
          <a:bodyPr wrap="square">
            <a:spAutoFit/>
          </a:bodyPr>
          <a:lstStyle/>
          <a:p>
            <a:r>
              <a:rPr lang="pt-PT" sz="2000" b="1" dirty="0"/>
              <a:t>Logo que entramos neste reino da Natureza, estamos num Mundo invisível e inatingível, onde os nossos sentidos comuns são inoperantes. </a:t>
            </a:r>
          </a:p>
          <a:p>
            <a:r>
              <a:rPr lang="pt-PT" sz="2000" b="1" dirty="0"/>
              <a:t>Por esse motivo esta parte do Mundo Físico é praticamente inexplorável pela ciência material.</a:t>
            </a:r>
          </a:p>
          <a:p>
            <a:r>
              <a:rPr lang="pt-PT" sz="2000" b="1" dirty="0"/>
              <a:t>As conquistas da ciência moderna são fantásticas e extraordinárias.</a:t>
            </a:r>
          </a:p>
          <a:p>
            <a:r>
              <a:rPr lang="pt-PT" sz="2000" b="1" dirty="0"/>
              <a:t>MAS a melhor forma de conhecimento ocultista será sempre o aperfeiçoamento do investigador.</a:t>
            </a:r>
          </a:p>
          <a:p>
            <a:r>
              <a:rPr lang="pt-PT" sz="2000" b="1" dirty="0"/>
              <a:t>Os sentidos ou faculdades no homem, eliminam a própria distância e outras limitações físicas, como o próprio tempo.</a:t>
            </a:r>
          </a:p>
          <a:p>
            <a:r>
              <a:rPr lang="pt-PT" sz="2000" b="1" dirty="0"/>
              <a:t>Este é o “abre-te Sésamo” na procura da VERDADE.</a:t>
            </a:r>
          </a:p>
          <a:p>
            <a:endParaRPr lang="pt-PT" dirty="0"/>
          </a:p>
        </p:txBody>
      </p:sp>
    </p:spTree>
    <p:extLst>
      <p:ext uri="{BB962C8B-B14F-4D97-AF65-F5344CB8AC3E}">
        <p14:creationId xmlns:p14="http://schemas.microsoft.com/office/powerpoint/2010/main" val="2336603494"/>
      </p:ext>
    </p:extLst>
  </p:cSld>
  <p:clrMapOvr>
    <a:masterClrMapping/>
  </p:clrMapOvr>
</p:sld>
</file>

<file path=ppt/theme/theme1.xml><?xml version="1.0" encoding="utf-8"?>
<a:theme xmlns:a="http://schemas.openxmlformats.org/drawingml/2006/main" name="Pacote">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TM10001115[[fn=Pacote]]</Template>
  <TotalTime>6973</TotalTime>
  <Words>5607</Words>
  <Application>Microsoft Office PowerPoint</Application>
  <PresentationFormat>Ecrã Panorâmico</PresentationFormat>
  <Paragraphs>345</Paragraphs>
  <Slides>33</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33</vt:i4>
      </vt:variant>
    </vt:vector>
  </HeadingPairs>
  <TitlesOfParts>
    <vt:vector size="40" baseType="lpstr">
      <vt:lpstr>Arial</vt:lpstr>
      <vt:lpstr>Book Antiqua</vt:lpstr>
      <vt:lpstr>Calligraphic</vt:lpstr>
      <vt:lpstr>Gill Sans MT</vt:lpstr>
      <vt:lpstr>Verdana</vt:lpstr>
      <vt:lpstr>Wingdings</vt:lpstr>
      <vt:lpstr>Pacote</vt:lpstr>
      <vt:lpstr>MUNDOS VISIVEIS E INVISIVEIS </vt:lpstr>
      <vt:lpstr>O MUNDO: O VISÍVEL E O INVISÍVEL </vt:lpstr>
      <vt:lpstr>Apresentação do PowerPoint</vt:lpstr>
      <vt:lpstr>Mundos superiores – invisíveis – permanência  </vt:lpstr>
      <vt:lpstr>OS SETE  MUNDOS </vt:lpstr>
      <vt:lpstr>OS MUNDOS E AS SUAS DIVISÕES </vt:lpstr>
      <vt:lpstr>Apresentação do PowerPoint</vt:lpstr>
      <vt:lpstr>O MUNDO FÍSICO VISÍVEL</vt:lpstr>
      <vt:lpstr>REGIão ETÉRICA DO MUNDO FÍSICO </vt:lpstr>
      <vt:lpstr>Apresentação do PowerPoint</vt:lpstr>
      <vt:lpstr>ÉTER QUÍMICO </vt:lpstr>
      <vt:lpstr>ÉTER DE VIDA </vt:lpstr>
      <vt:lpstr>ÉTER DE LUZ  </vt:lpstr>
      <vt:lpstr>Apresentação do PowerPoint</vt:lpstr>
      <vt:lpstr>ÉTER REFLECTOR  </vt:lpstr>
      <vt:lpstr>Momento de vídeo 2  trailer do cosmos  (carl sagan)</vt:lpstr>
      <vt:lpstr>O MUNDO DO DESEJO </vt:lpstr>
      <vt:lpstr>Apresentação do PowerPoint</vt:lpstr>
      <vt:lpstr>Apresentação do PowerPoint</vt:lpstr>
      <vt:lpstr>Apresentação do PowerPoint</vt:lpstr>
      <vt:lpstr>REPULSÃO    VERSUS     ATRAÇÃO </vt:lpstr>
      <vt:lpstr>PROCURAR  O BEM EM TODAS AS COISAS </vt:lpstr>
      <vt:lpstr>AS REGIÕES DO MUNDO DE DESEJO </vt:lpstr>
      <vt:lpstr>Apresentação do PowerPoint</vt:lpstr>
      <vt:lpstr>AS TRÊS SUB Regiões superiores do MUNDO DO DESEJO </vt:lpstr>
      <vt:lpstr>MOMENTO DE  VIDEO - TRAILER DO FILME “FANTASIA” - DISNEY</vt:lpstr>
      <vt:lpstr>O MUNDO DO PENSAMENTO </vt:lpstr>
      <vt:lpstr>corRELAÇÃO ENTRE OS MUNDOS  </vt:lpstr>
      <vt:lpstr>SUB REGIÕES DO  PENSAMENTO CONCRETO </vt:lpstr>
      <vt:lpstr>Apresentação do PowerPoint</vt:lpstr>
      <vt:lpstr>Apresentação do PowerPoint</vt:lpstr>
      <vt:lpstr>Apresentação do PowerPoint</vt:lpstr>
      <vt:lpstr>MOMENTO DE VIDEO 4  - Viagem à velocidade da luz - universo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 HEINDEL</dc:title>
  <dc:creator>LNMIY</dc:creator>
  <cp:lastModifiedBy>LNMIY</cp:lastModifiedBy>
  <cp:revision>101</cp:revision>
  <dcterms:created xsi:type="dcterms:W3CDTF">2017-07-21T15:00:47Z</dcterms:created>
  <dcterms:modified xsi:type="dcterms:W3CDTF">2017-10-22T00:22:38Z</dcterms:modified>
</cp:coreProperties>
</file>